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9" r:id="rId3"/>
    <p:sldId id="290" r:id="rId4"/>
    <p:sldId id="296" r:id="rId5"/>
    <p:sldId id="291" r:id="rId6"/>
    <p:sldId id="292" r:id="rId7"/>
    <p:sldId id="293" r:id="rId8"/>
    <p:sldId id="295" r:id="rId9"/>
    <p:sldId id="297" r:id="rId10"/>
    <p:sldId id="298" r:id="rId11"/>
    <p:sldId id="299" r:id="rId12"/>
    <p:sldId id="300" r:id="rId13"/>
    <p:sldId id="301" r:id="rId14"/>
    <p:sldId id="305" r:id="rId15"/>
    <p:sldId id="306" r:id="rId16"/>
    <p:sldId id="308" r:id="rId17"/>
    <p:sldId id="309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2518" autoAdjust="0"/>
  </p:normalViewPr>
  <p:slideViewPr>
    <p:cSldViewPr snapToGrid="0" showGuides="1">
      <p:cViewPr varScale="1">
        <p:scale>
          <a:sx n="34" d="100"/>
          <a:sy n="34" d="100"/>
        </p:scale>
        <p:origin x="124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C31C-B6F6-43D6-8B6F-8A7260B2EEF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F4E2-274C-431F-9022-7992A7853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3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17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0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85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9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8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2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F4E2-274C-431F-9022-7992A7853B2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2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5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8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0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2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3E58-4306-4CB0-A105-3E73D70935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3E78-2985-401E-8180-AFA3760F1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8" t="61057" r="83248" b="1107"/>
          <a:stretch/>
        </p:blipFill>
        <p:spPr>
          <a:xfrm>
            <a:off x="-85344" y="0"/>
            <a:ext cx="12277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680" y="1285874"/>
            <a:ext cx="10231200" cy="3200401"/>
          </a:xfrm>
        </p:spPr>
        <p:txBody>
          <a:bodyPr>
            <a:normAutofit/>
          </a:bodyPr>
          <a:lstStyle/>
          <a:p>
            <a:r>
              <a:rPr lang="ru-RU" sz="6600" b="1" u="sng" dirty="0" smtClean="0">
                <a:latin typeface="Bahnschrift Condensed" panose="020B0502040204020203" pitchFamily="34" charset="0"/>
              </a:rPr>
              <a:t>Методика оформления </a:t>
            </a:r>
            <a:br>
              <a:rPr lang="ru-RU" sz="6600" b="1" u="sng" dirty="0" smtClean="0">
                <a:latin typeface="Bahnschrift Condensed" panose="020B0502040204020203" pitchFamily="34" charset="0"/>
              </a:rPr>
            </a:br>
            <a:r>
              <a:rPr lang="ru-RU" sz="6600" b="1" u="sng" dirty="0" smtClean="0">
                <a:latin typeface="Bahnschrift Condensed" panose="020B0502040204020203" pitchFamily="34" charset="0"/>
              </a:rPr>
              <a:t>методической продукции </a:t>
            </a:r>
            <a:br>
              <a:rPr lang="ru-RU" sz="6600" b="1" u="sng" dirty="0" smtClean="0">
                <a:latin typeface="Bahnschrift Condensed" panose="020B0502040204020203" pitchFamily="34" charset="0"/>
              </a:rPr>
            </a:br>
            <a:r>
              <a:rPr lang="ru-RU" sz="6600" b="1" u="sng" dirty="0" smtClean="0">
                <a:latin typeface="Bahnschrift Condensed" panose="020B0502040204020203" pitchFamily="34" charset="0"/>
              </a:rPr>
              <a:t>педагога-организатора </a:t>
            </a:r>
            <a:endParaRPr lang="ru-RU" sz="6600" b="1" u="sng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8496" y="5959439"/>
            <a:ext cx="3702384" cy="69283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5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175"/>
            <a:ext cx="10515600" cy="38576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5400" b="1" u="sng" dirty="0" smtClean="0">
                <a:latin typeface="Bahnschrift Condensed" panose="020B0502040204020203" pitchFamily="34" charset="0"/>
              </a:rPr>
              <a:t>Наглядное</a:t>
            </a:r>
            <a:r>
              <a:rPr lang="ru-RU" sz="5400" b="1" dirty="0" smtClean="0"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b="1" dirty="0">
                <a:latin typeface="Bahnschrift Condensed" panose="020B0502040204020203" pitchFamily="34" charset="0"/>
              </a:rPr>
              <a:t/>
            </a:r>
            <a:br>
              <a:rPr lang="ru-RU" sz="5400" b="1" dirty="0">
                <a:latin typeface="Bahnschrift Condensed" panose="020B0502040204020203" pitchFamily="34" charset="0"/>
              </a:rPr>
            </a:b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Презентация "Название", автор (составитель).</a:t>
            </a:r>
            <a:b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Видео №1. Видеофильм "Название", автор (составитель), технический редактор.</a:t>
            </a:r>
            <a:b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Видео №2. Отрывок из видеофильма "Название", автор (составитель), технический редактор.</a:t>
            </a:r>
            <a:b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8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599"/>
            <a:ext cx="10515600" cy="3400425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>Декорации, реквизит, атрибуты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(название, количество)</a:t>
            </a: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9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10515600" cy="197167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Дидактический и раздаточный материал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>
                <a:latin typeface="Bahnschrift Condensed" panose="020B0502040204020203" pitchFamily="34" charset="0"/>
              </a:rPr>
              <a:t/>
            </a:r>
            <a:br>
              <a:rPr lang="ru-RU" sz="5400" b="1" u="sng" dirty="0">
                <a:latin typeface="Bahnschrift Condensed" panose="020B0502040204020203" pitchFamily="34" charset="0"/>
              </a:rPr>
            </a:br>
            <a:r>
              <a:rPr lang="ru-RU" sz="5400" u="sng" dirty="0" smtClean="0">
                <a:latin typeface="Bahnschrift Condensed" panose="020B0502040204020203" pitchFamily="34" charset="0"/>
              </a:rPr>
              <a:t>(название, количество)</a:t>
            </a:r>
            <a:endParaRPr lang="ru-RU" sz="5400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7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3150"/>
            <a:ext cx="10515600" cy="122872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Условия и особенности реализации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u="sng" dirty="0" smtClean="0">
                <a:latin typeface="Bahnschrift Condensed" panose="020B0502040204020203" pitchFamily="34" charset="0"/>
              </a:rPr>
              <a:t>(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Указываются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требования к помещению, количество столов, стульев, наличие затемнения, световое решение и т.п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.)</a:t>
            </a:r>
            <a:endParaRPr lang="ru-RU" sz="5400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4800600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Методические советы по проведению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В произвольной форме указываем, какие необходимо провести предварительные организационные мероприятия: раздать роли (кому), в какой периодичности проводить репетиции (и нужны ли они вообще), как собрать зрителей, кто должен быть ведущим, когда лучше проводить мероприятие т.д.</a:t>
            </a:r>
            <a:endParaRPr lang="ru-RU" sz="5400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1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8826"/>
            <a:ext cx="10515600" cy="1543050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Ход (структура) мероприятия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ᴥ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Полный </a:t>
            </a:r>
            <a:r>
              <a:rPr lang="ru-RU" sz="4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текст ведущих и героев, описание игр, конкурсов; ремарки в тексте раскрывают особенности характеров героев, происходящее действие, музыкальное оформление, художественные номера и т.д.; имена персонажей печатаются в левой части текста, выделяются и не сливаются с основным текстом.</a:t>
            </a:r>
            <a:r>
              <a:rPr lang="ru-RU" sz="48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4800" b="1" u="sng" dirty="0" smtClean="0">
                <a:latin typeface="Bahnschrift Condensed" panose="020B0502040204020203" pitchFamily="34" charset="0"/>
              </a:rPr>
            </a:br>
            <a:endParaRPr lang="ru-RU" sz="4800" b="1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0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5314949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Ход (структура) мероприятия 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ᴥ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ahnschrift Condensed" panose="020B0502040204020203" pitchFamily="34" charset="0"/>
              </a:rPr>
              <a:t>Имена действующих лиц (в списке и в тексте мероприятия) выделяют полужирным </a:t>
            </a:r>
            <a:r>
              <a:rPr lang="ru-RU" dirty="0" smtClean="0">
                <a:latin typeface="Bahnschrift Condensed" panose="020B0502040204020203" pitchFamily="34" charset="0"/>
              </a:rPr>
              <a:t>шрифтом. </a:t>
            </a: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Строки </a:t>
            </a:r>
            <a:r>
              <a:rPr lang="ru-RU" dirty="0">
                <a:latin typeface="Bahnschrift Condensed" panose="020B0502040204020203" pitchFamily="34" charset="0"/>
              </a:rPr>
              <a:t>списка действующих лиц выключают в левый край (или начинают с небольшим отступом).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Под списком действующих лиц может быть краткое описание места и времени действия, которое можно выделить курсивом.</a:t>
            </a:r>
            <a:r>
              <a:rPr lang="ru-RU" b="1" dirty="0">
                <a:latin typeface="Bahnschrift Condensed" panose="020B0502040204020203" pitchFamily="34" charset="0"/>
              </a:rPr>
              <a:t/>
            </a:r>
            <a:br>
              <a:rPr lang="ru-RU" b="1" dirty="0">
                <a:latin typeface="Bahnschrift Condensed" panose="020B0502040204020203" pitchFamily="34" charset="0"/>
              </a:rPr>
            </a:br>
            <a:endParaRPr lang="ru-RU" b="1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3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85776" y="0"/>
            <a:ext cx="126777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4525"/>
            <a:ext cx="10515600" cy="425767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>Литература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>
                <a:latin typeface="Bahnschrift Condensed" panose="020B0502040204020203" pitchFamily="34" charset="0"/>
              </a:rPr>
              <a:t/>
            </a:r>
            <a:br>
              <a:rPr lang="ru-RU" sz="5400" b="1" u="sng" dirty="0"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Оформляется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по алфавиту согласно ГОСТ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b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(Пример: </a:t>
            </a:r>
            <a:r>
              <a:rPr lang="ru-RU" sz="5400" dirty="0" smtClean="0">
                <a:latin typeface="Bahnschrift Condensed" panose="020B0502040204020203" pitchFamily="34" charset="0"/>
              </a:rPr>
              <a:t>Токарев </a:t>
            </a:r>
            <a:r>
              <a:rPr lang="ru-RU" sz="5400" dirty="0">
                <a:latin typeface="Bahnschrift Condensed" panose="020B0502040204020203" pitchFamily="34" charset="0"/>
              </a:rPr>
              <a:t>С.А. Календарные обычаи и обряды в странах зарубежной </a:t>
            </a:r>
            <a:r>
              <a:rPr lang="ru-RU" sz="5400" dirty="0" smtClean="0">
                <a:latin typeface="Bahnschrift Condensed" panose="020B0502040204020203" pitchFamily="34" charset="0"/>
              </a:rPr>
              <a:t>Европы. </a:t>
            </a:r>
            <a:r>
              <a:rPr lang="ru-RU" sz="5400" dirty="0">
                <a:latin typeface="Bahnschrift Condensed" panose="020B0502040204020203" pitchFamily="34" charset="0"/>
              </a:rPr>
              <a:t>- М.: Наука, 1973. - 349 с</a:t>
            </a:r>
            <a:r>
              <a:rPr lang="ru-RU" sz="5400" dirty="0"/>
              <a:t>.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</a:t>
            </a:r>
            <a:r>
              <a:rPr lang="ru-RU" sz="5400" b="1" u="sng" dirty="0">
                <a:latin typeface="Bahnschrift Condensed" panose="020B0502040204020203" pitchFamily="34" charset="0"/>
              </a:rPr>
              <a:t/>
            </a:r>
            <a:br>
              <a:rPr lang="ru-RU" sz="5400" b="1" u="sng" dirty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endParaRPr lang="ru-RU" b="1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6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4425"/>
            <a:ext cx="10515600" cy="4543425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latin typeface="Bahnschrift Condensed" panose="020B0502040204020203" pitchFamily="34" charset="0"/>
              </a:rPr>
              <a:t>Приложения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Дидактические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материалы, вопросы и ответы викторин, кроссвордов, схемы, таблицы и т.д.</a:t>
            </a: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endParaRPr lang="ru-RU" b="1" u="sng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669"/>
            <a:ext cx="10515600" cy="59979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ahnschrift" panose="020B0502040204020203" pitchFamily="34" charset="0"/>
              </a:rPr>
              <a:t/>
            </a:r>
            <a:br>
              <a:rPr lang="ru-RU" b="1" dirty="0" smtClean="0">
                <a:latin typeface="Bahnschrift" panose="020B0502040204020203" pitchFamily="34" charset="0"/>
              </a:rPr>
            </a:br>
            <a:r>
              <a:rPr lang="ru-RU" sz="5300" b="1" u="sng" dirty="0" smtClean="0">
                <a:latin typeface="Bahnschrift Condensed" panose="020B0502040204020203" pitchFamily="34" charset="0"/>
              </a:rPr>
              <a:t>Структура сценария </a:t>
            </a:r>
            <a:br>
              <a:rPr lang="ru-RU" sz="5300" b="1" u="sng" dirty="0" smtClean="0">
                <a:latin typeface="Bahnschrift Condensed" panose="020B0502040204020203" pitchFamily="34" charset="0"/>
              </a:rPr>
            </a:br>
            <a:r>
              <a:rPr lang="ru-RU" sz="5300" b="1" u="sng" dirty="0" smtClean="0">
                <a:latin typeface="Bahnschrift Condensed" panose="020B0502040204020203" pitchFamily="34" charset="0"/>
              </a:rPr>
              <a:t>массового мероприятия</a:t>
            </a:r>
            <a:br>
              <a:rPr lang="ru-RU" sz="5300" b="1" u="sng" dirty="0" smtClean="0">
                <a:latin typeface="Bahnschrift Condensed" panose="020B0502040204020203" pitchFamily="34" charset="0"/>
              </a:rPr>
            </a:br>
            <a:r>
              <a:rPr lang="ru-RU" sz="5300" b="1" dirty="0">
                <a:latin typeface="Bahnschrift Condensed" panose="020B0502040204020203" pitchFamily="34" charset="0"/>
              </a:rPr>
              <a:t/>
            </a:r>
            <a:br>
              <a:rPr lang="ru-RU" sz="5300" b="1" dirty="0">
                <a:latin typeface="Bahnschrift Condensed" panose="020B0502040204020203" pitchFamily="34" charset="0"/>
              </a:rPr>
            </a:br>
            <a:r>
              <a:rPr lang="ru-RU" sz="5300" dirty="0" smtClean="0">
                <a:latin typeface="Bahnschrift Condensed" panose="020B0502040204020203" pitchFamily="34" charset="0"/>
              </a:rPr>
              <a:t>1. Титульный лист</a:t>
            </a:r>
            <a:br>
              <a:rPr lang="ru-RU" sz="5300" dirty="0" smtClean="0">
                <a:latin typeface="Bahnschrift Condensed" panose="020B0502040204020203" pitchFamily="34" charset="0"/>
              </a:rPr>
            </a:br>
            <a:r>
              <a:rPr lang="ru-RU" sz="5300" dirty="0" smtClean="0">
                <a:latin typeface="Bahnschrift Condensed" panose="020B0502040204020203" pitchFamily="34" charset="0"/>
              </a:rPr>
              <a:t>2. Пояснительная записка</a:t>
            </a:r>
            <a:br>
              <a:rPr lang="ru-RU" sz="5300" dirty="0" smtClean="0">
                <a:latin typeface="Bahnschrift Condensed" panose="020B0502040204020203" pitchFamily="34" charset="0"/>
              </a:rPr>
            </a:br>
            <a:r>
              <a:rPr lang="ru-RU" sz="5300" dirty="0" smtClean="0">
                <a:latin typeface="Bahnschrift Condensed" panose="020B0502040204020203" pitchFamily="34" charset="0"/>
              </a:rPr>
              <a:t>3. Ход (структура мероприятия)</a:t>
            </a:r>
            <a:br>
              <a:rPr lang="ru-RU" sz="5300" dirty="0" smtClean="0">
                <a:latin typeface="Bahnschrift Condensed" panose="020B0502040204020203" pitchFamily="34" charset="0"/>
              </a:rPr>
            </a:br>
            <a:r>
              <a:rPr lang="ru-RU" sz="5300" dirty="0" smtClean="0">
                <a:latin typeface="Bahnschrift Condensed" panose="020B0502040204020203" pitchFamily="34" charset="0"/>
              </a:rPr>
              <a:t>4. Литература</a:t>
            </a:r>
            <a:br>
              <a:rPr lang="ru-RU" sz="5300" dirty="0" smtClean="0">
                <a:latin typeface="Bahnschrift Condensed" panose="020B0502040204020203" pitchFamily="34" charset="0"/>
              </a:rPr>
            </a:br>
            <a:r>
              <a:rPr lang="ru-RU" sz="5300" dirty="0" smtClean="0">
                <a:latin typeface="Bahnschrift Condensed" panose="020B0502040204020203" pitchFamily="34" charset="0"/>
              </a:rPr>
              <a:t>5. Приложения</a:t>
            </a:r>
            <a:br>
              <a:rPr lang="ru-RU" sz="5300" dirty="0" smtClean="0">
                <a:latin typeface="Bahnschrift Condensed" panose="020B0502040204020203" pitchFamily="34" charset="0"/>
              </a:rPr>
            </a:br>
            <a:r>
              <a:rPr lang="ru-RU" b="1" dirty="0" smtClean="0">
                <a:latin typeface="Bahnschrift Condensed" panose="020B0502040204020203" pitchFamily="34" charset="0"/>
              </a:rPr>
              <a:t/>
            </a:r>
            <a:br>
              <a:rPr lang="ru-RU" b="1" dirty="0" smtClean="0">
                <a:latin typeface="Bahnschrift Condensed" panose="020B0502040204020203" pitchFamily="34" charset="0"/>
              </a:rPr>
            </a:br>
            <a:endParaRPr lang="ru-RU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7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1575"/>
            <a:ext cx="10515600" cy="4829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u="sng" dirty="0" smtClean="0">
                <a:latin typeface="Bahnschrift Condensed" panose="020B0502040204020203" pitchFamily="34" charset="0"/>
              </a:rPr>
              <a:t>Титульный лист</a:t>
            </a:r>
            <a:br>
              <a:rPr lang="ru-RU" sz="6700" b="1" u="sng" dirty="0" smtClean="0">
                <a:latin typeface="Bahnschrift Condensed" panose="020B0502040204020203" pitchFamily="34" charset="0"/>
              </a:rPr>
            </a:br>
            <a:r>
              <a:rPr lang="ru-RU" sz="5400" dirty="0">
                <a:latin typeface="Bahnschrift Condensed" panose="020B0502040204020203" pitchFamily="34" charset="0"/>
              </a:rPr>
              <a:t>вышестоящие органы образования (по подчиненности учреждения), </a:t>
            </a:r>
            <a:r>
              <a:rPr lang="ru-RU" sz="5400" dirty="0" smtClean="0"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полное </a:t>
            </a:r>
            <a:r>
              <a:rPr lang="ru-RU" sz="5400" dirty="0">
                <a:latin typeface="Bahnschrift Condensed" panose="020B0502040204020203" pitchFamily="34" charset="0"/>
              </a:rPr>
              <a:t>название учреждения в порядке нисходящей подчиненности, </a:t>
            </a:r>
            <a:r>
              <a:rPr lang="ru-RU" sz="5400" dirty="0" smtClean="0"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форма </a:t>
            </a:r>
            <a:r>
              <a:rPr lang="ru-RU" sz="5400" dirty="0">
                <a:latin typeface="Bahnschrift Condensed" panose="020B0502040204020203" pitchFamily="34" charset="0"/>
              </a:rPr>
              <a:t>проведения и название мероприятия, адресность (возраст участников), </a:t>
            </a:r>
            <a:r>
              <a:rPr lang="ru-RU" sz="5400" dirty="0" smtClean="0"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Ф.И.О</a:t>
            </a:r>
            <a:r>
              <a:rPr lang="ru-RU" sz="5400" dirty="0">
                <a:latin typeface="Bahnschrift Condensed" panose="020B0502040204020203" pitchFamily="34" charset="0"/>
              </a:rPr>
              <a:t>. автора полностью, </a:t>
            </a:r>
            <a:r>
              <a:rPr lang="ru-RU" sz="5400" dirty="0" smtClean="0"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должность</a:t>
            </a:r>
            <a:r>
              <a:rPr lang="ru-RU" sz="5400" dirty="0">
                <a:latin typeface="Bahnschrift Condensed" panose="020B0502040204020203" pitchFamily="34" charset="0"/>
              </a:rPr>
              <a:t>, город, год проведения.</a:t>
            </a:r>
            <a:r>
              <a:rPr lang="ru-RU" sz="5400" b="1" dirty="0">
                <a:latin typeface="Bahnschrift Condensed" panose="020B0502040204020203" pitchFamily="34" charset="0"/>
              </a:rPr>
              <a:t/>
            </a:r>
            <a:br>
              <a:rPr lang="ru-RU" sz="5400" b="1" dirty="0">
                <a:latin typeface="Bahnschrift Condensed" panose="020B0502040204020203" pitchFamily="34" charset="0"/>
              </a:rPr>
            </a:br>
            <a:endParaRPr lang="ru-RU" sz="5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775" y="200024"/>
            <a:ext cx="4848450" cy="665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9400"/>
          </a:xfrm>
        </p:spPr>
        <p:txBody>
          <a:bodyPr>
            <a:normAutofit/>
          </a:bodyPr>
          <a:lstStyle/>
          <a:p>
            <a:pPr algn="ctr"/>
            <a:endParaRPr lang="ru-RU" sz="54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4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86024"/>
            <a:ext cx="10515600" cy="2314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Bahnschrift Condensed" panose="020B0502040204020203" pitchFamily="34" charset="0"/>
              </a:rPr>
              <a:t> </a:t>
            </a:r>
            <a:br>
              <a:rPr lang="ru-RU" sz="6000" b="1" dirty="0" smtClean="0">
                <a:latin typeface="Bahnschrift Condensed" panose="020B0502040204020203" pitchFamily="34" charset="0"/>
              </a:rPr>
            </a:br>
            <a:r>
              <a:rPr lang="ru-RU" sz="6000" b="1" u="sng" dirty="0" smtClean="0">
                <a:latin typeface="Bahnschrift Condensed" panose="020B0502040204020203" pitchFamily="34" charset="0"/>
              </a:rPr>
              <a:t>Пояснительная записка</a:t>
            </a:r>
            <a:br>
              <a:rPr lang="ru-RU" sz="6000" b="1" u="sng" dirty="0" smtClean="0">
                <a:latin typeface="Bahnschrift Condensed" panose="020B0502040204020203" pitchFamily="34" charset="0"/>
              </a:rPr>
            </a:br>
            <a:r>
              <a:rPr lang="ru-RU" sz="4800" dirty="0" smtClean="0">
                <a:latin typeface="Bahnschrift Condensed" panose="020B0502040204020203" pitchFamily="34" charset="0"/>
              </a:rPr>
              <a:t>Цель </a:t>
            </a:r>
            <a:r>
              <a:rPr lang="ru-RU" sz="4800" dirty="0">
                <a:latin typeface="Bahnschrift Condensed" panose="020B0502040204020203" pitchFamily="34" charset="0"/>
              </a:rPr>
              <a:t>мероприятия.</a:t>
            </a:r>
            <a:br>
              <a:rPr lang="ru-RU" sz="4800" dirty="0">
                <a:latin typeface="Bahnschrift Condensed" panose="020B0502040204020203" pitchFamily="34" charset="0"/>
              </a:rPr>
            </a:br>
            <a:r>
              <a:rPr lang="ru-RU" sz="4800" dirty="0">
                <a:latin typeface="Bahnschrift Condensed" panose="020B0502040204020203" pitchFamily="34" charset="0"/>
              </a:rPr>
              <a:t>Задачи мероприятия.</a:t>
            </a:r>
            <a:br>
              <a:rPr lang="ru-RU" sz="4800" dirty="0">
                <a:latin typeface="Bahnschrift Condensed" panose="020B0502040204020203" pitchFamily="34" charset="0"/>
              </a:rPr>
            </a:br>
            <a:r>
              <a:rPr lang="ru-RU" sz="4800" dirty="0">
                <a:latin typeface="Bahnschrift Condensed" panose="020B0502040204020203" pitchFamily="34" charset="0"/>
              </a:rPr>
              <a:t>Оборудование и технические средства</a:t>
            </a:r>
            <a:r>
              <a:rPr lang="ru-RU" sz="4800" dirty="0" smtClean="0">
                <a:latin typeface="Bahnschrift Condensed" panose="020B0502040204020203" pitchFamily="34" charset="0"/>
              </a:rPr>
              <a:t>.</a:t>
            </a:r>
            <a:r>
              <a:rPr lang="ru-RU" sz="4800" dirty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Bahnschrift Condensed" panose="020B0502040204020203" pitchFamily="34" charset="0"/>
              </a:rPr>
              <a:t>Оформление (музыкальное оформление).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hnschrift Condensed" panose="020B0502040204020203" pitchFamily="34" charset="0"/>
              </a:rPr>
              <a:t>Наглядное.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Bahnschrift Condensed" panose="020B0502040204020203" pitchFamily="34" charset="0"/>
              </a:rPr>
              <a:t>Декорации</a:t>
            </a:r>
            <a:r>
              <a:rPr lang="ru-RU" sz="4900" dirty="0">
                <a:latin typeface="Bahnschrift Condensed" panose="020B0502040204020203" pitchFamily="34" charset="0"/>
              </a:rPr>
              <a:t>, реквизит, </a:t>
            </a:r>
            <a:r>
              <a:rPr lang="ru-RU" sz="4900" dirty="0" smtClean="0">
                <a:latin typeface="Bahnschrift Condensed" panose="020B0502040204020203" pitchFamily="34" charset="0"/>
              </a:rPr>
              <a:t>атрибуты.</a:t>
            </a:r>
            <a:br>
              <a:rPr lang="ru-RU" sz="4900" dirty="0" smtClean="0">
                <a:latin typeface="Bahnschrift Condensed" panose="020B0502040204020203" pitchFamily="34" charset="0"/>
              </a:rPr>
            </a:br>
            <a:r>
              <a:rPr lang="ru-RU" sz="4800" dirty="0">
                <a:latin typeface="Bahnschrift Condensed" panose="020B0502040204020203" pitchFamily="34" charset="0"/>
              </a:rPr>
              <a:t>Дидактический, раздаточный </a:t>
            </a:r>
            <a:r>
              <a:rPr lang="ru-RU" sz="4800" dirty="0" smtClean="0">
                <a:latin typeface="Bahnschrift Condensed" panose="020B0502040204020203" pitchFamily="34" charset="0"/>
              </a:rPr>
              <a:t>материал.</a:t>
            </a:r>
            <a:r>
              <a:rPr lang="ru-RU" sz="4800" dirty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Bahnschrift Condensed" panose="020B0502040204020203" pitchFamily="34" charset="0"/>
              </a:rPr>
              <a:t>Условия </a:t>
            </a:r>
            <a:r>
              <a:rPr lang="ru-RU" sz="4800" dirty="0">
                <a:latin typeface="Bahnschrift Condensed" panose="020B0502040204020203" pitchFamily="34" charset="0"/>
              </a:rPr>
              <a:t>и особенности реализации</a:t>
            </a:r>
            <a:r>
              <a:rPr lang="ru-RU" sz="4800" dirty="0" smtClean="0">
                <a:latin typeface="Bahnschrift Condensed" panose="020B0502040204020203" pitchFamily="34" charset="0"/>
              </a:rPr>
              <a:t>.</a:t>
            </a:r>
            <a:r>
              <a:rPr lang="ru-RU" sz="4800" dirty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Bahnschrift Condensed" panose="020B0502040204020203" pitchFamily="34" charset="0"/>
              </a:rPr>
              <a:t>Методические </a:t>
            </a:r>
            <a:r>
              <a:rPr lang="ru-RU" sz="4800" dirty="0">
                <a:latin typeface="Bahnschrift Condensed" panose="020B0502040204020203" pitchFamily="34" charset="0"/>
              </a:rPr>
              <a:t>советы по проведению.</a:t>
            </a:r>
            <a:r>
              <a:rPr lang="ru-RU" sz="4900" dirty="0">
                <a:latin typeface="Bahnschrift Condensed" panose="020B0502040204020203" pitchFamily="34" charset="0"/>
              </a:rPr>
              <a:t/>
            </a:r>
            <a:br>
              <a:rPr lang="ru-RU" sz="4900" dirty="0">
                <a:latin typeface="Bahnschrift Condensed" panose="020B0502040204020203" pitchFamily="34" charset="0"/>
              </a:rPr>
            </a:br>
            <a:r>
              <a:rPr lang="ru-RU" sz="4900" dirty="0">
                <a:latin typeface="Bahnschrift Condensed" panose="020B0502040204020203" pitchFamily="34" charset="0"/>
              </a:rPr>
              <a:t/>
            </a:r>
            <a:br>
              <a:rPr lang="ru-RU" sz="4900" dirty="0">
                <a:latin typeface="Bahnschrift Condensed" panose="020B0502040204020203" pitchFamily="34" charset="0"/>
              </a:rPr>
            </a:br>
            <a:endParaRPr lang="ru-RU" sz="49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4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669"/>
            <a:ext cx="10515600" cy="4797831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5400" b="1" dirty="0" smtClean="0"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b="1" dirty="0">
                <a:latin typeface="Bahnschrift Condensed" panose="020B0502040204020203" pitchFamily="34" charset="0"/>
              </a:rPr>
              <a:t/>
            </a:r>
            <a:br>
              <a:rPr lang="ru-RU" sz="5400" b="1" dirty="0">
                <a:latin typeface="Bahnschrift Condensed" panose="020B0502040204020203" pitchFamily="34" charset="0"/>
              </a:rPr>
            </a:br>
            <a:r>
              <a:rPr lang="ru-RU" sz="5400" b="1" dirty="0" smtClean="0"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Цель </a:t>
            </a:r>
            <a:r>
              <a:rPr lang="ru-RU" sz="5400" b="1" dirty="0" smtClean="0">
                <a:latin typeface="Bahnschrift Condensed" panose="020B0502040204020203" pitchFamily="34" charset="0"/>
              </a:rPr>
              <a:t>- </a:t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это то, чего хочет достичь организатор в результате проведения мероприятия.</a:t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(Пример:  </a:t>
            </a:r>
            <a:r>
              <a:rPr lang="ru-RU" sz="54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54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культурных </a:t>
            </a:r>
            <a:r>
              <a:rPr lang="ru-RU" sz="54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интересов </a:t>
            </a:r>
            <a:r>
              <a:rPr lang="ru-RU" sz="54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развитие навыков социальной и эмоциональной адаптации детей при помощи </a:t>
            </a:r>
            <a:r>
              <a:rPr lang="ru-RU" sz="5400" dirty="0" err="1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фольклоротерапии</a:t>
            </a:r>
            <a:r>
              <a:rPr lang="ru-RU" sz="54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48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075"/>
            <a:ext cx="10515600" cy="511492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2000"/>
              </a:lnSpc>
              <a:spcAft>
                <a:spcPts val="0"/>
              </a:spcAft>
            </a:pPr>
            <a:r>
              <a:rPr lang="ru-RU" sz="5400" b="1" u="sng" dirty="0" smtClean="0">
                <a:latin typeface="Bahnschrift Condensed" panose="020B0502040204020203" pitchFamily="34" charset="0"/>
              </a:rPr>
              <a:t>Задачи </a:t>
            </a:r>
            <a:r>
              <a:rPr lang="ru-RU" sz="5400" b="1" dirty="0" smtClean="0">
                <a:latin typeface="Bahnschrift Condensed" panose="020B0502040204020203" pitchFamily="34" charset="0"/>
              </a:rPr>
              <a:t>-</a:t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этапы</a:t>
            </a:r>
            <a:r>
              <a:rPr lang="ru-RU" sz="5400" dirty="0">
                <a:latin typeface="Bahnschrift Condensed" panose="020B0502040204020203" pitchFamily="34" charset="0"/>
              </a:rPr>
              <a:t>, которые надо успешно преодолеть на пути к поставленной цели</a:t>
            </a:r>
            <a:r>
              <a:rPr lang="ru-RU" sz="5400" dirty="0" smtClean="0">
                <a:latin typeface="Bahnschrift Condensed" panose="020B0502040204020203" pitchFamily="34" charset="0"/>
              </a:rPr>
              <a:t>.</a:t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(Пример: Познакомить детей с традициями праздника Масленицы;</a:t>
            </a:r>
            <a:br>
              <a:rPr lang="ru-RU" sz="5400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latin typeface="Bahnschrift Condensed" panose="020B0502040204020203" pitchFamily="34" charset="0"/>
              </a:rPr>
              <a:t>Способствовать формированию интереса к русскому народному творчеству)</a:t>
            </a: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175"/>
            <a:ext cx="10515600" cy="385762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2000"/>
              </a:lnSpc>
              <a:spcAft>
                <a:spcPts val="0"/>
              </a:spcAft>
            </a:pPr>
            <a:r>
              <a:rPr lang="ru-RU" sz="5400" b="1" u="sng" dirty="0" smtClean="0">
                <a:latin typeface="Bahnschrift Condensed" panose="020B0502040204020203" pitchFamily="34" charset="0"/>
              </a:rPr>
              <a:t>Оборудование и технические средства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/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Перечисляется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оборудование, необходимое для проведения массового 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мероприятия </a:t>
            </a:r>
            <a:b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(при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необходимости 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указывается количество).</a:t>
            </a: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8649"/>
            <a:ext cx="10515600" cy="551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Оформление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u="sng" dirty="0" smtClean="0">
                <a:latin typeface="Bahnschrift Condensed" panose="020B0502040204020203" pitchFamily="34" charset="0"/>
              </a:rPr>
              <a:t> Музыкальное оформление </a:t>
            </a:r>
            <a:br>
              <a:rPr lang="ru-RU" sz="5400" b="1" u="sng" dirty="0" smtClean="0">
                <a:latin typeface="Bahnschrift Condensed" panose="020B0502040204020203" pitchFamily="34" charset="0"/>
              </a:rPr>
            </a:br>
            <a:r>
              <a:rPr lang="ru-RU" sz="5400" b="1" dirty="0" smtClean="0"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atin typeface="Bahnschrift Condensed" panose="020B0502040204020203" pitchFamily="34" charset="0"/>
              </a:rPr>
            </a:br>
            <a:r>
              <a:rPr lang="ru-RU" sz="5400" b="1" dirty="0" smtClean="0">
                <a:latin typeface="Bahnschrift Condensed" panose="020B0502040204020203" pitchFamily="34" charset="0"/>
              </a:rPr>
              <a:t> </a:t>
            </a:r>
            <a:r>
              <a:rPr lang="ru-RU" sz="5400" dirty="0" smtClean="0">
                <a:latin typeface="Bahnschrift Condensed" panose="020B0502040204020203" pitchFamily="34" charset="0"/>
              </a:rPr>
              <a:t>(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Перечень всех музыкальных произведений, используемых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протяжении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всего мероприятия. 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/>
            </a:r>
            <a:b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Для того, 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чтобы далее в тексте делать ремарки, целесообразно структурировать следующим образом:</a:t>
            </a:r>
            <a:b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Звук №1. Название, </a:t>
            </a:r>
            <a:r>
              <a:rPr lang="ru-RU" sz="5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авторы).</a:t>
            </a:r>
            <a: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/>
            </a:r>
            <a:br>
              <a:rPr lang="ru-RU" sz="5400" dirty="0">
                <a:solidFill>
                  <a:srgbClr val="000000"/>
                </a:solidFill>
                <a:latin typeface="Bahnschrift Condensed" panose="020B0502040204020203" pitchFamily="34" charset="0"/>
              </a:rPr>
            </a:br>
            <a:endParaRPr lang="ru-RU" sz="5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43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34</Words>
  <Application>Microsoft Office PowerPoint</Application>
  <PresentationFormat>Широкоэкранный</PresentationFormat>
  <Paragraphs>32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Bahnschrift</vt:lpstr>
      <vt:lpstr>Bahnschrift Condensed</vt:lpstr>
      <vt:lpstr>Calibri</vt:lpstr>
      <vt:lpstr>Calibri Light</vt:lpstr>
      <vt:lpstr>Symbol</vt:lpstr>
      <vt:lpstr>Times New Roman</vt:lpstr>
      <vt:lpstr>Тема Office</vt:lpstr>
      <vt:lpstr>Методика оформления  методической продукции  педагога-организатора </vt:lpstr>
      <vt:lpstr> Структура сценария  массового мероприятия  1. Титульный лист 2. Пояснительная записка 3. Ход (структура мероприятия) 4. Литература 5. Приложения  </vt:lpstr>
      <vt:lpstr>Титульный лист вышестоящие органы образования (по подчиненности учреждения),  полное название учреждения в порядке нисходящей подчиненности,  форма проведения и название мероприятия, адресность (возраст участников),  Ф.И.О. автора полностью,  должность, город, год проведения. </vt:lpstr>
      <vt:lpstr>Презентация PowerPoint</vt:lpstr>
      <vt:lpstr>  Пояснительная записка Цель мероприятия. Задачи мероприятия. Оборудование и технические средства.  Оформление (музыкальное оформление).  Наглядное. Декорации, реквизит, атрибуты. Дидактический, раздаточный материал.  Условия и особенности реализации.  Методические советы по проведению.  </vt:lpstr>
      <vt:lpstr>   Цель -  это то, чего хочет достичь организатор в результате проведения мероприятия. (Пример:  Формирование культурных интересов через развитие навыков социальной и эмоциональной адаптации детей при помощи фольклоротерапии). </vt:lpstr>
      <vt:lpstr>Задачи - этапы, которые надо успешно преодолеть на пути к поставленной цели. (Пример: Познакомить детей с традициями праздника Масленицы; Способствовать формированию интереса к русскому народному творчеству)</vt:lpstr>
      <vt:lpstr>Оборудование и технические средства  Перечисляется оборудование, необходимое для проведения массового мероприятия  (при необходимости указывается количество).</vt:lpstr>
      <vt:lpstr> Оформление  Музыкальное оформление    (Перечень всех музыкальных произведений, используемых на протяжении всего мероприятия.  Для того, чтобы далее в тексте делать ремарки, целесообразно структурировать следующим образом: Звук №1. Название, авторы). </vt:lpstr>
      <vt:lpstr>Наглядное  Презентация "Название", автор (составитель). Видео №1. Видеофильм "Название", автор (составитель), технический редактор. Видео №2. Отрывок из видеофильма "Название", автор (составитель), технический редактор. </vt:lpstr>
      <vt:lpstr>Декорации, реквизит, атрибуты  (название, количество)</vt:lpstr>
      <vt:lpstr> Дидактический и раздаточный материал  (название, количество)</vt:lpstr>
      <vt:lpstr> Условия и особенности реализации  (Указываются требования к помещению, количество столов, стульев, наличие затемнения, световое решение и т.п.)</vt:lpstr>
      <vt:lpstr> Методические советы по проведению В произвольной форме указываем, какие необходимо провести предварительные организационные мероприятия: раздать роли (кому), в какой периодичности проводить репетиции (и нужны ли они вообще), как собрать зрителей, кто должен быть ведущим, когда лучше проводить мероприятие т.д.</vt:lpstr>
      <vt:lpstr>  Ход (структура) мероприятия ᴥ Полный текст ведущих и героев, описание игр, конкурсов; ремарки в тексте раскрывают особенности характеров героев, происходящее действие, музыкальное оформление, художественные номера и т.д.; имена персонажей печатаются в левой части текста, выделяются и не сливаются с основным текстом. </vt:lpstr>
      <vt:lpstr>  Ход (структура) мероприятия  ᴥ Имена действующих лиц (в списке и в тексте мероприятия) выделяют полужирным шрифтом.  Строки списка действующих лиц выключают в левый край (или начинают с небольшим отступом). Под списком действующих лиц может быть краткое описание места и времени действия, которое можно выделить курсивом. </vt:lpstr>
      <vt:lpstr>Литература  Оформляется по алфавиту согласно ГОСТ.  (Пример: Токарев С.А. Календарные обычаи и обряды в странах зарубежной Европы. - М.: Наука, 1973. - 349 с.)  </vt:lpstr>
      <vt:lpstr>Приложения  Дидактические материалы, вопросы и ответы викторин, кроссвордов, схемы, таблицы и т.д.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написать статью</dc:title>
  <dc:creator>Пользователь Windows</dc:creator>
  <cp:lastModifiedBy>METODIST</cp:lastModifiedBy>
  <cp:revision>75</cp:revision>
  <dcterms:created xsi:type="dcterms:W3CDTF">2021-01-11T15:37:19Z</dcterms:created>
  <dcterms:modified xsi:type="dcterms:W3CDTF">2021-03-25T05:03:18Z</dcterms:modified>
</cp:coreProperties>
</file>