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9" r:id="rId2"/>
    <p:sldId id="257" r:id="rId3"/>
    <p:sldId id="258" r:id="rId4"/>
    <p:sldId id="256" r:id="rId5"/>
    <p:sldId id="260" r:id="rId6"/>
    <p:sldId id="261" r:id="rId7"/>
    <p:sldId id="262" r:id="rId8"/>
    <p:sldId id="263" r:id="rId9"/>
    <p:sldId id="275" r:id="rId10"/>
    <p:sldId id="265" r:id="rId11"/>
    <p:sldId id="264" r:id="rId12"/>
    <p:sldId id="276" r:id="rId13"/>
    <p:sldId id="266" r:id="rId14"/>
    <p:sldId id="267" r:id="rId15"/>
    <p:sldId id="270" r:id="rId16"/>
    <p:sldId id="268" r:id="rId17"/>
    <p:sldId id="274" r:id="rId18"/>
    <p:sldId id="284" r:id="rId19"/>
    <p:sldId id="285" r:id="rId20"/>
    <p:sldId id="286" r:id="rId21"/>
    <p:sldId id="287" r:id="rId22"/>
    <p:sldId id="288" r:id="rId23"/>
    <p:sldId id="278" r:id="rId24"/>
    <p:sldId id="279" r:id="rId25"/>
    <p:sldId id="283" r:id="rId26"/>
    <p:sldId id="281" r:id="rId27"/>
    <p:sldId id="282" r:id="rId28"/>
    <p:sldId id="280"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15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B4C71EC6-210F-42DE-9C53-41977AD35B3D}" type="datetimeFigureOut">
              <a:rPr lang="ru-RU" smtClean="0"/>
              <a:t>26.11.2020</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26.11.2020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t>26.11.2020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t>26.11.2020</a:t>
            </a:fld>
            <a:endParaRPr lang="ru-RU"/>
          </a:p>
        </p:txBody>
      </p:sp>
      <p:sp>
        <p:nvSpPr>
          <p:cNvPr id="8" name="Номер слайда 7"/>
          <p:cNvSpPr>
            <a:spLocks noGrp="1"/>
          </p:cNvSpPr>
          <p:nvPr>
            <p:ph type="sldNum" sz="quarter" idx="11"/>
          </p:nvPr>
        </p:nvSpPr>
        <p:spPr/>
        <p:txBody>
          <a:bodyPr/>
          <a:lstStyle/>
          <a:p>
            <a:fld id="{B19B0651-EE4F-4900-A07F-96A6BFA9D0F0}" type="slidenum">
              <a:rPr lang="ru-RU" smtClean="0"/>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26.11.2020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26.11.2020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B4C71EC6-210F-42DE-9C53-41977AD35B3D}" type="datetimeFigureOut">
              <a:rPr lang="ru-RU" smtClean="0"/>
              <a:t>26.11.2020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4C71EC6-210F-42DE-9C53-41977AD35B3D}" type="datetimeFigureOut">
              <a:rPr lang="ru-RU" smtClean="0"/>
              <a:t>26.11.2020</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yandex.ru/search/?text=%D0%BA%D0%B8%D1%82%D0%B0%D0%B9%D1%81%D0%BA%D0%B8%D0%B5%20%D0%BD%D0%BE%D0%B2%D0%BE%D0%B3%D0%BE%D0%B4%D0%BD%D0%B8%D0%B5%20%D0%BE%D1%82%D0%BA%D1%80%D1%8B%D1%82%D0%BA%D0%B8&amp;clid=1929745&amp;lr=6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Times New Roman" panose="02020603050405020304" pitchFamily="18" charset="0"/>
                <a:cs typeface="Times New Roman" panose="02020603050405020304" pitchFamily="18" charset="0"/>
              </a:rPr>
              <a:t>История праздника Новый </a:t>
            </a:r>
            <a:r>
              <a:rPr lang="ru-RU" b="1" dirty="0" smtClean="0">
                <a:latin typeface="Times New Roman" panose="02020603050405020304" pitchFamily="18" charset="0"/>
                <a:cs typeface="Times New Roman" panose="02020603050405020304" pitchFamily="18" charset="0"/>
              </a:rPr>
              <a:t>год </a:t>
            </a:r>
            <a:br>
              <a:rPr lang="ru-RU" b="1" dirty="0" smtClean="0">
                <a:latin typeface="Times New Roman" panose="02020603050405020304" pitchFamily="18" charset="0"/>
                <a:cs typeface="Times New Roman" panose="02020603050405020304" pitchFamily="18" charset="0"/>
              </a:rPr>
            </a:br>
            <a:r>
              <a:rPr lang="ru-RU" b="1" dirty="0" smtClean="0">
                <a:latin typeface="Times New Roman" panose="02020603050405020304" pitchFamily="18" charset="0"/>
                <a:cs typeface="Times New Roman" panose="02020603050405020304" pitchFamily="18" charset="0"/>
              </a:rPr>
              <a:t>и </a:t>
            </a:r>
            <a:r>
              <a:rPr lang="ru-RU" b="1" dirty="0">
                <a:latin typeface="Times New Roman" panose="02020603050405020304" pitchFamily="18" charset="0"/>
                <a:cs typeface="Times New Roman" panose="02020603050405020304" pitchFamily="18" charset="0"/>
              </a:rPr>
              <a:t>новогодние традици</a:t>
            </a:r>
            <a:r>
              <a:rPr lang="ru-RU" b="1" dirty="0"/>
              <a:t>и</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38661" y="1600200"/>
            <a:ext cx="410467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734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620688"/>
            <a:ext cx="8229600" cy="2448272"/>
          </a:xfrm>
        </p:spPr>
        <p:txBody>
          <a:bodyPr>
            <a:normAutofit fontScale="85000" lnSpcReduction="20000"/>
          </a:bodyPr>
          <a:lstStyle/>
          <a:p>
            <a:pPr marL="0" indent="0" algn="just">
              <a:buNone/>
            </a:pPr>
            <a:r>
              <a:rPr lang="ru-RU" sz="2800" dirty="0" smtClean="0">
                <a:latin typeface="Times New Roman" panose="02020603050405020304" pitchFamily="18" charset="0"/>
                <a:cs typeface="Times New Roman" panose="02020603050405020304" pitchFamily="18" charset="0"/>
              </a:rPr>
              <a:t>	История </a:t>
            </a:r>
            <a:r>
              <a:rPr lang="ru-RU" sz="2800" dirty="0">
                <a:latin typeface="Times New Roman" panose="02020603050405020304" pitchFamily="18" charset="0"/>
                <a:cs typeface="Times New Roman" panose="02020603050405020304" pitchFamily="18" charset="0"/>
              </a:rPr>
              <a:t>дарить открытки началась в Древнем Китае. Там уже два тысячелетия назад в первый день после празднования Нового года было принято поздравлять карточками красного цвета тех, кого не получилось увидеть на празднике. Накануне праздника хозяин дома вешал мешочек возле двери специально для этих карточек, на котором было написано: «Извините меня за то, что лично принять не смогу».</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212976"/>
            <a:ext cx="3254896" cy="325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198093"/>
            <a:ext cx="3357759" cy="335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691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39329"/>
            <a:ext cx="8229600" cy="3477704"/>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	Первые </a:t>
            </a:r>
            <a:r>
              <a:rPr lang="ru-RU" sz="2400" dirty="0">
                <a:latin typeface="Times New Roman" panose="02020603050405020304" pitchFamily="18" charset="0"/>
                <a:cs typeface="Times New Roman" panose="02020603050405020304" pitchFamily="18" charset="0"/>
              </a:rPr>
              <a:t>новогодние открытки появились в 1795 году. Чаще всего их привозили из Европы. В России поздравительные карточки тоже производили, но не так много. Столицей открыток считалась Германия. В некоторых городах работали сразу по две-три фабрики, и в день они выпускали по шесть тысяч открыток. Этого хватало, чтобы обеспечить весь мир.</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762314" y="2852936"/>
            <a:ext cx="3625163" cy="381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5076056" y="2741156"/>
            <a:ext cx="3743316" cy="3924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828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28" y="260648"/>
            <a:ext cx="8496944" cy="637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652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980728"/>
            <a:ext cx="8229600" cy="4525963"/>
          </a:xfrm>
        </p:spPr>
        <p:txBody>
          <a:bodyPr>
            <a:normAutofit fontScale="85000" lnSpcReduction="20000"/>
          </a:bodyPr>
          <a:lstStyle/>
          <a:p>
            <a:pPr marL="0" indent="0" algn="just">
              <a:buNone/>
            </a:pPr>
            <a:r>
              <a:rPr lang="ru-RU" dirty="0" smtClean="0"/>
              <a:t>	</a:t>
            </a: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преддверии наступления Нового года Генри </a:t>
            </a:r>
            <a:r>
              <a:rPr lang="ru-RU" dirty="0" err="1">
                <a:latin typeface="Times New Roman" panose="02020603050405020304" pitchFamily="18" charset="0"/>
                <a:cs typeface="Times New Roman" panose="02020603050405020304" pitchFamily="18" charset="0"/>
              </a:rPr>
              <a:t>Коул</a:t>
            </a:r>
            <a:r>
              <a:rPr lang="ru-RU" dirty="0">
                <a:latin typeface="Times New Roman" panose="02020603050405020304" pitchFamily="18" charset="0"/>
                <a:cs typeface="Times New Roman" panose="02020603050405020304" pitchFamily="18" charset="0"/>
              </a:rPr>
              <a:t> обратился к своему другу Джону </a:t>
            </a:r>
            <a:r>
              <a:rPr lang="ru-RU" dirty="0" err="1">
                <a:latin typeface="Times New Roman" panose="02020603050405020304" pitchFamily="18" charset="0"/>
                <a:cs typeface="Times New Roman" panose="02020603050405020304" pitchFamily="18" charset="0"/>
              </a:rPr>
              <a:t>Герсли</a:t>
            </a:r>
            <a:r>
              <a:rPr lang="ru-RU" dirty="0">
                <a:latin typeface="Times New Roman" panose="02020603050405020304" pitchFamily="18" charset="0"/>
                <a:cs typeface="Times New Roman" panose="02020603050405020304" pitchFamily="18" charset="0"/>
              </a:rPr>
              <a:t> с просьбой нарисовать что-нибудь интересное с новогодней тематикой. И друг нарисовал первую в истории открытку с поздравлением к Новому году. С этого эскиза в Лондоне была напечатана первая партия новогодних открыток из тысячи экземпляров. </a:t>
            </a:r>
          </a:p>
          <a:p>
            <a:pPr marL="0" indent="0" algn="just">
              <a:buNone/>
            </a:pPr>
            <a:r>
              <a:rPr lang="ru-RU" dirty="0" smtClean="0">
                <a:latin typeface="Times New Roman" panose="02020603050405020304" pitchFamily="18" charset="0"/>
                <a:cs typeface="Times New Roman" panose="02020603050405020304" pitchFamily="18" charset="0"/>
              </a:rPr>
              <a:t>	С </a:t>
            </a:r>
            <a:r>
              <a:rPr lang="ru-RU" dirty="0">
                <a:latin typeface="Times New Roman" panose="02020603050405020304" pitchFamily="18" charset="0"/>
                <a:cs typeface="Times New Roman" panose="02020603050405020304" pitchFamily="18" charset="0"/>
              </a:rPr>
              <a:t>тех пор и пошел обычай поздравлять своих друзей и близких с Новым годом почтовыми открытками. Это увлекательное мероприятие быстро стало модным и удобным во всем мире. Шло время и в каждой стране эта традиция постепенно обретала свои характерные национальные черты.</a:t>
            </a:r>
          </a:p>
          <a:p>
            <a:endParaRPr lang="ru-RU" dirty="0"/>
          </a:p>
        </p:txBody>
      </p:sp>
    </p:spTree>
    <p:extLst>
      <p:ext uri="{BB962C8B-B14F-4D97-AF65-F5344CB8AC3E}">
        <p14:creationId xmlns:p14="http://schemas.microsoft.com/office/powerpoint/2010/main" val="274040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7"/>
            <a:ext cx="8229600" cy="2520280"/>
          </a:xfrm>
        </p:spPr>
        <p:txBody>
          <a:bodyPr>
            <a:noAutofit/>
          </a:bodyPr>
          <a:lstStyle/>
          <a:p>
            <a:pPr marL="0" indent="0" algn="just">
              <a:buNone/>
            </a:pPr>
            <a:r>
              <a:rPr lang="ru-RU" sz="2800" dirty="0">
                <a:latin typeface="Times New Roman" panose="02020603050405020304" pitchFamily="18" charset="0"/>
                <a:cs typeface="Times New Roman" panose="02020603050405020304" pitchFamily="18" charset="0"/>
              </a:rPr>
              <a:t>В Австрии, например, на протяжении многих лет символами счастья являются изображения трубочиста, четырехлистного клевера и свиньи. Именно эти персонажи и красуются на поздравительных открытках</a:t>
            </a:r>
            <a:r>
              <a:rPr lang="ru-RU" sz="2800"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582812"/>
            <a:ext cx="5757707" cy="367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49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0" y="476672"/>
            <a:ext cx="4114800" cy="5649491"/>
          </a:xfrm>
        </p:spPr>
        <p:txBody>
          <a:bodyPr>
            <a:normAutofit fontScale="85000" lnSpcReduction="10000"/>
          </a:bodyPr>
          <a:lstStyle/>
          <a:p>
            <a:pPr marL="0" indent="0" algn="just">
              <a:buNone/>
            </a:pPr>
            <a:r>
              <a:rPr lang="ru-RU" dirty="0" smtClean="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rPr>
              <a:t>Японии принято дарить открытки с изображением животного, которое соответствует этому году по восточному гороскопу. </a:t>
            </a:r>
            <a:endParaRPr lang="ru-RU" dirty="0" smtClean="0">
              <a:latin typeface="Times New Roman" panose="02020603050405020304" pitchFamily="18" charset="0"/>
              <a:cs typeface="Times New Roman" panose="02020603050405020304" pitchFamily="18" charset="0"/>
            </a:endParaRPr>
          </a:p>
          <a:p>
            <a:pPr marL="0" indent="0" algn="just">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этих открытках жители Японии благодарят своих родственников и знакомых за все хорошее, что случилось в уходящем году и выражают надежду на продолжение доброжелательных отношений в дальнейшем.</a:t>
            </a:r>
          </a:p>
          <a:p>
            <a:pPr algn="just"/>
            <a:endParaRPr lang="ru-RU" dirty="0">
              <a:latin typeface="Times New Roman" panose="02020603050405020304" pitchFamily="18" charset="0"/>
              <a:cs typeface="Times New Roman" panose="02020603050405020304" pitchFamily="18" charset="0"/>
            </a:endParaRPr>
          </a:p>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14" y="260648"/>
            <a:ext cx="4111948" cy="606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309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8501" y="260649"/>
            <a:ext cx="8229600" cy="2736304"/>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	У </a:t>
            </a:r>
            <a:r>
              <a:rPr lang="ru-RU" sz="2400" dirty="0">
                <a:latin typeface="Times New Roman" panose="02020603050405020304" pitchFamily="18" charset="0"/>
                <a:cs typeface="Times New Roman" panose="02020603050405020304" pitchFamily="18" charset="0"/>
              </a:rPr>
              <a:t>славян, особенно у белорусов и украинцев, Новый год всегда был неразрывно связан с Рождеством, поэтому дореволюционные художники рисовали на открытках традиционные новогодние пейзажи: заснеженные леса, запряженные тройки лошадей и церкви. Это всегда было что-то очень милое, неброское, но очень изящное и простое</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852936"/>
            <a:ext cx="5366291" cy="357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71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76673"/>
            <a:ext cx="8229600" cy="3600400"/>
          </a:xfrm>
        </p:spPr>
        <p:txBody>
          <a:bodyPr>
            <a:normAutofit fontScale="70000" lnSpcReduction="20000"/>
          </a:bodyPr>
          <a:lstStyle/>
          <a:p>
            <a:pPr marL="0" indent="0">
              <a:buNone/>
            </a:pPr>
            <a:r>
              <a:rPr lang="ru-RU" dirty="0" smtClean="0">
                <a:latin typeface="Times New Roman" panose="02020603050405020304" pitchFamily="18" charset="0"/>
                <a:cs typeface="Times New Roman" panose="02020603050405020304" pitchFamily="18" charset="0"/>
              </a:rPr>
              <a:t>	Т</a:t>
            </a:r>
            <a:r>
              <a:rPr lang="ru-RU" dirty="0" smtClean="0">
                <a:latin typeface="Times New Roman" panose="02020603050405020304" pitchFamily="18" charset="0"/>
                <a:cs typeface="Times New Roman" panose="02020603050405020304" pitchFamily="18" charset="0"/>
              </a:rPr>
              <a:t>радиция </a:t>
            </a:r>
            <a:r>
              <a:rPr lang="ru-RU" dirty="0">
                <a:latin typeface="Times New Roman" panose="02020603050405020304" pitchFamily="18" charset="0"/>
                <a:cs typeface="Times New Roman" panose="02020603050405020304" pitchFamily="18" charset="0"/>
              </a:rPr>
              <a:t>поздравлять близких людей праздничными открытками </a:t>
            </a:r>
            <a:r>
              <a:rPr lang="ru-RU" dirty="0" smtClean="0">
                <a:latin typeface="Times New Roman" panose="02020603050405020304" pitchFamily="18" charset="0"/>
                <a:cs typeface="Times New Roman" panose="02020603050405020304" pitchFamily="18" charset="0"/>
              </a:rPr>
              <a:t>пришла </a:t>
            </a:r>
            <a:r>
              <a:rPr lang="ru-RU" dirty="0">
                <a:latin typeface="Times New Roman" panose="02020603050405020304" pitchFamily="18" charset="0"/>
                <a:cs typeface="Times New Roman" panose="02020603050405020304" pitchFamily="18" charset="0"/>
              </a:rPr>
              <a:t>в </a:t>
            </a:r>
            <a:r>
              <a:rPr lang="ru-RU" dirty="0" smtClean="0">
                <a:latin typeface="Times New Roman" panose="02020603050405020304" pitchFamily="18" charset="0"/>
                <a:cs typeface="Times New Roman" panose="02020603050405020304" pitchFamily="18" charset="0"/>
              </a:rPr>
              <a:t>Россию </a:t>
            </a:r>
            <a:r>
              <a:rPr lang="ru-RU" dirty="0">
                <a:latin typeface="Times New Roman" panose="02020603050405020304" pitchFamily="18" charset="0"/>
                <a:cs typeface="Times New Roman" panose="02020603050405020304" pitchFamily="18" charset="0"/>
              </a:rPr>
              <a:t>в середине 19 века . </a:t>
            </a:r>
            <a:r>
              <a:rPr lang="ru-RU" dirty="0">
                <a:latin typeface="Times New Roman" panose="02020603050405020304" pitchFamily="18" charset="0"/>
                <a:cs typeface="Times New Roman" panose="02020603050405020304" pitchFamily="18" charset="0"/>
              </a:rPr>
              <a:t>Сначала предприимчивые купцы привозили в России поздравительные рождественские открытки из Германии, Франции, Австрии, но только без иностранных надписей. </a:t>
            </a:r>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сознание русского народа Новый год тесно был связан с Рождеством. Это нашло отражение в русских новогодних открытках, на которых были и заснеженные русские просторы, и сюжеты быта и красивые купола церквей. Автором первой новогодней открытки можно считать известного русского художника Николая Николаевича </a:t>
            </a:r>
            <a:r>
              <a:rPr lang="ru-RU" dirty="0" err="1">
                <a:latin typeface="Times New Roman" panose="02020603050405020304" pitchFamily="18" charset="0"/>
                <a:cs typeface="Times New Roman" panose="02020603050405020304" pitchFamily="18" charset="0"/>
              </a:rPr>
              <a:t>Каразина</a:t>
            </a:r>
            <a:r>
              <a:rPr lang="ru-RU" dirty="0">
                <a:latin typeface="Times New Roman" panose="02020603050405020304" pitchFamily="18" charset="0"/>
                <a:cs typeface="Times New Roman" panose="02020603050405020304" pitchFamily="18" charset="0"/>
              </a:rPr>
              <a:t>. В его работах 1901 года были сцены праздничного гулянья, пейзажи зимней природы, полет тройки коней</a:t>
            </a:r>
            <a:r>
              <a:rPr lang="ru-RU" dirty="0" smtClean="0">
                <a:latin typeface="Times New Roman" panose="02020603050405020304" pitchFamily="18" charset="0"/>
                <a:cs typeface="Times New Roman" panose="02020603050405020304" pitchFamily="18" charset="0"/>
              </a:rPr>
              <a:t>.</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717032"/>
            <a:ext cx="4400316" cy="292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9083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20888"/>
            <a:ext cx="8229600" cy="1368152"/>
          </a:xfrm>
        </p:spPr>
        <p:txBody>
          <a:bodyPr>
            <a:normAutofit/>
          </a:bodyPr>
          <a:lstStyle/>
          <a:p>
            <a:r>
              <a:rPr lang="ru-RU" b="1" dirty="0">
                <a:latin typeface="Times New Roman" panose="02020603050405020304" pitchFamily="18" charset="0"/>
                <a:cs typeface="Times New Roman" panose="02020603050405020304" pitchFamily="18" charset="0"/>
              </a:rPr>
              <a:t>Новогодние игрушки </a:t>
            </a:r>
          </a:p>
        </p:txBody>
      </p:sp>
    </p:spTree>
    <p:extLst>
      <p:ext uri="{BB962C8B-B14F-4D97-AF65-F5344CB8AC3E}">
        <p14:creationId xmlns:p14="http://schemas.microsoft.com/office/powerpoint/2010/main" val="4078377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332657"/>
            <a:ext cx="8229600" cy="2304256"/>
          </a:xfrm>
        </p:spPr>
        <p:txBody>
          <a:bodyPr>
            <a:normAutofit fontScale="77500" lnSpcReduction="20000"/>
          </a:bodyPr>
          <a:lstStyle/>
          <a:p>
            <a:pPr marL="0" indent="0">
              <a:buNone/>
            </a:pPr>
            <a:r>
              <a:rPr lang="ru-RU" dirty="0" smtClean="0">
                <a:latin typeface="Times New Roman" panose="02020603050405020304" pitchFamily="18" charset="0"/>
                <a:cs typeface="Times New Roman" panose="02020603050405020304" pitchFamily="18" charset="0"/>
              </a:rPr>
              <a:t>	Традиция </a:t>
            </a:r>
            <a:r>
              <a:rPr lang="ru-RU" dirty="0">
                <a:latin typeface="Times New Roman" panose="02020603050405020304" pitchFamily="18" charset="0"/>
                <a:cs typeface="Times New Roman" panose="02020603050405020304" pitchFamily="18" charset="0"/>
              </a:rPr>
              <a:t>украшать зимнюю ель возникла на территории нынешней Европы еще во времена язычества. По преданиям германских племен, в лесу, на деревьях, жили злые духи. Зимой эти невидимые демоны становились злобными и ненасытными и требовали жертв. Чтобы задобрить нечисть, германцы вешали на деревья угощения.</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348880"/>
            <a:ext cx="5881268" cy="416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940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4"/>
            <a:ext cx="8496944" cy="2664296"/>
          </a:xfrm>
        </p:spPr>
        <p:txBody>
          <a:bodyPr>
            <a:normAutofit fontScale="85000" lnSpcReduction="10000"/>
          </a:bodyPr>
          <a:lstStyle/>
          <a:p>
            <a:pPr marL="0" indent="0" algn="just">
              <a:buNone/>
            </a:pPr>
            <a:r>
              <a:rPr lang="ru-RU" sz="2000" dirty="0" smtClean="0">
                <a:latin typeface="Times New Roman" panose="02020603050405020304" pitchFamily="18" charset="0"/>
                <a:cs typeface="Times New Roman" panose="02020603050405020304" pitchFamily="18" charset="0"/>
              </a:rPr>
              <a:t>	В </a:t>
            </a:r>
            <a:r>
              <a:rPr lang="ru-RU" sz="2000" dirty="0">
                <a:latin typeface="Times New Roman" panose="02020603050405020304" pitchFamily="18" charset="0"/>
                <a:cs typeface="Times New Roman" panose="02020603050405020304" pitchFamily="18" charset="0"/>
              </a:rPr>
              <a:t>Древней Руси празднование Нового Года подразделялось на два периода - святые вечера и страшные вечера. </a:t>
            </a:r>
            <a:endParaRPr lang="ru-RU" sz="2000" dirty="0" smtClean="0">
              <a:latin typeface="Times New Roman" panose="02020603050405020304" pitchFamily="18" charset="0"/>
              <a:cs typeface="Times New Roman" panose="02020603050405020304" pitchFamily="18" charset="0"/>
            </a:endParaRPr>
          </a:p>
          <a:p>
            <a:pPr marL="0" indent="0" algn="just">
              <a:buNone/>
            </a:pPr>
            <a:r>
              <a:rPr lang="ru-RU" sz="2000" dirty="0" smtClean="0">
                <a:latin typeface="Times New Roman" panose="02020603050405020304" pitchFamily="18" charset="0"/>
                <a:cs typeface="Times New Roman" panose="02020603050405020304" pitchFamily="18" charset="0"/>
              </a:rPr>
              <a:t>	Вечера </a:t>
            </a:r>
            <a:r>
              <a:rPr lang="ru-RU" sz="2000" dirty="0">
                <a:latin typeface="Times New Roman" panose="02020603050405020304" pitchFamily="18" charset="0"/>
                <a:cs typeface="Times New Roman" panose="02020603050405020304" pitchFamily="18" charset="0"/>
              </a:rPr>
              <a:t>до первого января считались святыми, после первого января - страшными. </a:t>
            </a:r>
            <a:endParaRPr lang="ru-RU" sz="2000" dirty="0" smtClean="0">
              <a:latin typeface="Times New Roman" panose="02020603050405020304" pitchFamily="18" charset="0"/>
              <a:cs typeface="Times New Roman" panose="02020603050405020304" pitchFamily="18" charset="0"/>
            </a:endParaRPr>
          </a:p>
          <a:p>
            <a:pPr marL="0" indent="0" algn="just">
              <a:buNone/>
            </a:pPr>
            <a:r>
              <a:rPr lang="ru-RU" sz="2000" dirty="0" smtClean="0">
                <a:latin typeface="Times New Roman" panose="02020603050405020304" pitchFamily="18" charset="0"/>
                <a:cs typeface="Times New Roman" panose="02020603050405020304" pitchFamily="18" charset="0"/>
              </a:rPr>
              <a:t>	Наши </a:t>
            </a:r>
            <a:r>
              <a:rPr lang="ru-RU" sz="2000" dirty="0">
                <a:latin typeface="Times New Roman" panose="02020603050405020304" pitchFamily="18" charset="0"/>
                <a:cs typeface="Times New Roman" panose="02020603050405020304" pitchFamily="18" charset="0"/>
              </a:rPr>
              <a:t>предки верили, что первые дни Нового года нечистая сила приобретает особое могущество, творит бесчинства, наносит всем вред. </a:t>
            </a:r>
            <a:endParaRPr lang="ru-RU" sz="2000" dirty="0" smtClean="0">
              <a:latin typeface="Times New Roman" panose="02020603050405020304" pitchFamily="18" charset="0"/>
              <a:cs typeface="Times New Roman" panose="02020603050405020304" pitchFamily="18" charset="0"/>
            </a:endParaRPr>
          </a:p>
          <a:p>
            <a:pPr marL="0" indent="0" algn="just">
              <a:buNone/>
            </a:pPr>
            <a:r>
              <a:rPr lang="ru-RU" sz="2000" dirty="0" smtClean="0">
                <a:latin typeface="Times New Roman" panose="02020603050405020304" pitchFamily="18" charset="0"/>
                <a:cs typeface="Times New Roman" panose="02020603050405020304" pitchFamily="18" charset="0"/>
              </a:rPr>
              <a:t>	Чтобы </a:t>
            </a:r>
            <a:r>
              <a:rPr lang="ru-RU" sz="2000" dirty="0">
                <a:latin typeface="Times New Roman" panose="02020603050405020304" pitchFamily="18" charset="0"/>
                <a:cs typeface="Times New Roman" panose="02020603050405020304" pitchFamily="18" charset="0"/>
              </a:rPr>
              <a:t>как-то оградиться от злых сил, над дверями и окнами ставили знак в виде креста. Поэтому Новый год вызывал не столько радость, сколько душевный трепет. </a:t>
            </a:r>
            <a:endParaRPr lang="ru-RU" sz="2000" dirty="0" smtClean="0">
              <a:latin typeface="Times New Roman" panose="02020603050405020304" pitchFamily="18" charset="0"/>
              <a:cs typeface="Times New Roman" panose="02020603050405020304" pitchFamily="18" charset="0"/>
            </a:endParaRPr>
          </a:p>
          <a:p>
            <a:pPr marL="0" indent="0" algn="just">
              <a:buNone/>
            </a:pPr>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Праздники усе страшные", - говорили крестьяне. В такие вечера боялись не то, что в гости пойти - нос из избы высунуть.</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996952"/>
            <a:ext cx="5040560" cy="3656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99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548680"/>
            <a:ext cx="8229600" cy="3096344"/>
          </a:xfrm>
        </p:spPr>
        <p:txBody>
          <a:bodyPr>
            <a:normAutofit fontScale="77500" lnSpcReduction="20000"/>
          </a:bodyPr>
          <a:lstStyle/>
          <a:p>
            <a:pPr marL="0" indent="0" algn="just">
              <a:buNone/>
            </a:pPr>
            <a:r>
              <a:rPr lang="ru-RU" dirty="0" smtClean="0">
                <a:latin typeface="Times New Roman" panose="02020603050405020304" pitchFamily="18" charset="0"/>
                <a:cs typeface="Times New Roman" panose="02020603050405020304" pitchFamily="18" charset="0"/>
              </a:rPr>
              <a:t>	С </a:t>
            </a:r>
            <a:r>
              <a:rPr lang="ru-RU" dirty="0">
                <a:latin typeface="Times New Roman" panose="02020603050405020304" pitchFamily="18" charset="0"/>
                <a:cs typeface="Times New Roman" panose="02020603050405020304" pitchFamily="18" charset="0"/>
              </a:rPr>
              <a:t>приходом в Европу христианства эта языческая традиция сохранилась, изменился подтекст. Елку ставили в доме и украшали яблоками, кусочками тканей, вафлями и свечами. </a:t>
            </a:r>
            <a:endParaRPr lang="ru-RU" dirty="0" smtClean="0">
              <a:latin typeface="Times New Roman" panose="02020603050405020304" pitchFamily="18" charset="0"/>
              <a:cs typeface="Times New Roman" panose="02020603050405020304" pitchFamily="18" charset="0"/>
            </a:endParaRPr>
          </a:p>
          <a:p>
            <a:pPr marL="0" indent="0" algn="just">
              <a:buNone/>
            </a:pPr>
            <a:r>
              <a:rPr lang="ru-RU" dirty="0" smtClean="0">
                <a:latin typeface="Times New Roman" panose="02020603050405020304" pitchFamily="18" charset="0"/>
                <a:cs typeface="Times New Roman" panose="02020603050405020304" pitchFamily="18" charset="0"/>
              </a:rPr>
              <a:t>	Звезда </a:t>
            </a:r>
            <a:r>
              <a:rPr lang="ru-RU" dirty="0">
                <a:latin typeface="Times New Roman" panose="02020603050405020304" pitchFamily="18" charset="0"/>
                <a:cs typeface="Times New Roman" panose="02020603050405020304" pitchFamily="18" charset="0"/>
              </a:rPr>
              <a:t>(свеча) на верхушке ели символизировала Вифлеемскую звезду, яблоки— запретный райский плод. В Средние века на елке появились и другие украшения: цветы и ангелочки из бумаги, золоченые шишки, печенье, кусочки сахара и орехи. Постепенно обычай украшать ель на Рождество распространился по Европе.</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320185"/>
            <a:ext cx="3312368" cy="335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668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548680"/>
            <a:ext cx="8229600" cy="1512168"/>
          </a:xfrm>
        </p:spPr>
        <p:txBody>
          <a:bodyPr>
            <a:normAutofit fontScale="77500" lnSpcReduction="20000"/>
          </a:bodyPr>
          <a:lstStyle/>
          <a:p>
            <a:pPr marL="0" indent="0">
              <a:buNone/>
            </a:pPr>
            <a:r>
              <a:rPr lang="ru-RU" dirty="0" smtClean="0">
                <a:latin typeface="Times New Roman" panose="02020603050405020304" pitchFamily="18" charset="0"/>
                <a:cs typeface="Times New Roman" panose="02020603050405020304" pitchFamily="18" charset="0"/>
              </a:rPr>
              <a:t>	Первые </a:t>
            </a:r>
            <a:r>
              <a:rPr lang="ru-RU" dirty="0">
                <a:latin typeface="Times New Roman" panose="02020603050405020304" pitchFamily="18" charset="0"/>
                <a:cs typeface="Times New Roman" panose="02020603050405020304" pitchFamily="18" charset="0"/>
              </a:rPr>
              <a:t>стеклянные елочные игрушки появились в Тюрингии (Германия) в конце XIX века из-за ...неурожая яблок. </a:t>
            </a:r>
            <a:r>
              <a:rPr lang="ru-RU" dirty="0" smtClean="0">
                <a:latin typeface="Times New Roman" panose="02020603050405020304" pitchFamily="18" charset="0"/>
                <a:cs typeface="Times New Roman" panose="02020603050405020304" pitchFamily="18" charset="0"/>
              </a:rPr>
              <a:t>	Находчивые </a:t>
            </a:r>
            <a:r>
              <a:rPr lang="ru-RU" dirty="0">
                <a:latin typeface="Times New Roman" panose="02020603050405020304" pitchFamily="18" charset="0"/>
                <a:cs typeface="Times New Roman" panose="02020603050405020304" pitchFamily="18" charset="0"/>
              </a:rPr>
              <a:t>стеклодувы городка </a:t>
            </a:r>
            <a:r>
              <a:rPr lang="ru-RU" dirty="0" err="1">
                <a:latin typeface="Times New Roman" panose="02020603050405020304" pitchFamily="18" charset="0"/>
                <a:cs typeface="Times New Roman" panose="02020603050405020304" pitchFamily="18" charset="0"/>
              </a:rPr>
              <a:t>Лауша</a:t>
            </a:r>
            <a:r>
              <a:rPr lang="ru-RU" dirty="0">
                <a:latin typeface="Times New Roman" panose="02020603050405020304" pitchFamily="18" charset="0"/>
                <a:cs typeface="Times New Roman" panose="02020603050405020304" pitchFamily="18" charset="0"/>
              </a:rPr>
              <a:t> взамен яблок начали продавать стеклянные шары. Стеклянные «яблоки» были нарасхват</a:t>
            </a:r>
            <a:r>
              <a:rPr lang="ru-RU"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916832"/>
            <a:ext cx="601633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99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8229600" cy="2664296"/>
          </a:xfrm>
        </p:spPr>
        <p:txBody>
          <a:bodyPr>
            <a:normAutofit fontScale="70000" lnSpcReduction="20000"/>
          </a:bodyPr>
          <a:lstStyle/>
          <a:p>
            <a:pPr marL="36576" indent="0">
              <a:buNone/>
            </a:pPr>
            <a:r>
              <a:rPr lang="ru-RU" dirty="0" smtClean="0">
                <a:latin typeface="Times New Roman" panose="02020603050405020304" pitchFamily="18" charset="0"/>
                <a:cs typeface="Times New Roman" panose="02020603050405020304" pitchFamily="18" charset="0"/>
              </a:rPr>
              <a:t>	Позднее </a:t>
            </a:r>
            <a:r>
              <a:rPr lang="ru-RU" dirty="0">
                <a:latin typeface="Times New Roman" panose="02020603050405020304" pitchFamily="18" charset="0"/>
                <a:cs typeface="Times New Roman" panose="02020603050405020304" pitchFamily="18" charset="0"/>
              </a:rPr>
              <a:t>стекольных дел мастера научились делать и другие игрушки: шишки, колокольчики, фигурки животных.</a:t>
            </a:r>
          </a:p>
          <a:p>
            <a:pPr marL="36576" indent="0">
              <a:buNone/>
            </a:pPr>
            <a:r>
              <a:rPr lang="ru-RU" dirty="0" smtClean="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rPr>
              <a:t>конце XIX века кроме шаров были популярны игрушки из золотой проволоки, ватные и восковые куколки, бумажные и картонные изображения ангелочков. Многие украшения хозяйки делали сами. Темными декабрьскими вечерами девушки шили мешочки для конфет, лоскуты и вату превращали в человечков. Дети заворачивали в золотую бумагу орехи и раскрашивали деревянные фигурки.</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068960"/>
            <a:ext cx="5407348" cy="362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827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692697"/>
            <a:ext cx="8219256" cy="3168352"/>
          </a:xfrm>
        </p:spPr>
        <p:txBody>
          <a:bodyPr>
            <a:normAutofit fontScale="77500" lnSpcReduction="20000"/>
          </a:bodyPr>
          <a:lstStyle/>
          <a:p>
            <a:pPr marL="36576" indent="0" algn="just">
              <a:buNone/>
            </a:pPr>
            <a:r>
              <a:rPr lang="ru-RU" dirty="0" smtClean="0">
                <a:latin typeface="Times New Roman" panose="02020603050405020304" pitchFamily="18" charset="0"/>
                <a:cs typeface="Times New Roman" panose="02020603050405020304" pitchFamily="18" charset="0"/>
              </a:rPr>
              <a:t>	Первый </a:t>
            </a:r>
            <a:r>
              <a:rPr lang="ru-RU" dirty="0">
                <a:latin typeface="Times New Roman" panose="02020603050405020304" pitchFamily="18" charset="0"/>
                <a:cs typeface="Times New Roman" panose="02020603050405020304" pitchFamily="18" charset="0"/>
              </a:rPr>
              <a:t>елочный декор на Руси был призван продемонстрировать изобилие, поэтому новогодние деревья украшали горящими свечами, яблоками и изделиями из теста. А для того, чтобы елка стала яркой и сверкающей, добавляли переливающиеся на свету украшения: мишуру, канитель (тонкие металлические нити), блестки. </a:t>
            </a:r>
            <a:endParaRPr lang="ru-RU" dirty="0" smtClean="0">
              <a:latin typeface="Times New Roman" panose="02020603050405020304" pitchFamily="18" charset="0"/>
              <a:cs typeface="Times New Roman" panose="02020603050405020304" pitchFamily="18" charset="0"/>
            </a:endParaRPr>
          </a:p>
          <a:p>
            <a:pPr marL="36576" indent="0" algn="just">
              <a:buNone/>
            </a:pPr>
            <a:r>
              <a:rPr lang="ru-RU" dirty="0" smtClean="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rPr>
              <a:t>сочетании с горящими свечами эффект игры света делал зеленую красавицу еще более сияющей и торжественной. </a:t>
            </a:r>
          </a:p>
        </p:txBody>
      </p:sp>
      <p:pic>
        <p:nvPicPr>
          <p:cNvPr id="12293" name="Picture 5" descr="https://recetasdecocinafaciles.net/wp-content/uploads/2018/1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249944"/>
            <a:ext cx="4536504" cy="328199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905" t="5812" r="4447" b="7299"/>
          <a:stretch/>
        </p:blipFill>
        <p:spPr bwMode="auto">
          <a:xfrm>
            <a:off x="4716016" y="3257338"/>
            <a:ext cx="4209409" cy="3274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786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404664"/>
            <a:ext cx="8229600" cy="3052936"/>
          </a:xfrm>
        </p:spPr>
        <p:txBody>
          <a:bodyPr>
            <a:normAutofit fontScale="77500" lnSpcReduction="20000"/>
          </a:bodyPr>
          <a:lstStyle/>
          <a:p>
            <a:pPr marL="0" indent="0" algn="just">
              <a:buNone/>
            </a:pPr>
            <a:r>
              <a:rPr lang="ru-RU" sz="2800" dirty="0" smtClean="0">
                <a:latin typeface="Times New Roman" panose="02020603050405020304" pitchFamily="18" charset="0"/>
                <a:cs typeface="Times New Roman" panose="02020603050405020304" pitchFamily="18" charset="0"/>
              </a:rPr>
              <a:t>	Первые </a:t>
            </a:r>
            <a:r>
              <a:rPr lang="ru-RU" sz="2800" dirty="0">
                <a:latin typeface="Times New Roman" panose="02020603050405020304" pitchFamily="18" charset="0"/>
                <a:cs typeface="Times New Roman" panose="02020603050405020304" pitchFamily="18" charset="0"/>
              </a:rPr>
              <a:t>стеклянные игрушки: шары, бусы, сферические зеркальные предметы в виде прожекторов и сосулек — появились на российских елках в середине XIX века. Они были тяжелее современных, потому что делались из толстого зеркального стекла. Первоначально большая часть стеклянных украшений была иностранного производства, однако совсем скоро их стали изготавливать и в России. </a:t>
            </a:r>
            <a:endParaRPr lang="ru-RU" sz="2800" dirty="0" smtClean="0">
              <a:latin typeface="Times New Roman" panose="02020603050405020304" pitchFamily="18" charset="0"/>
              <a:cs typeface="Times New Roman" panose="02020603050405020304" pitchFamily="18" charset="0"/>
            </a:endParaRPr>
          </a:p>
          <a:p>
            <a:pPr marL="0" indent="0" algn="just">
              <a:buNone/>
            </a:pPr>
            <a:r>
              <a:rPr lang="ru-RU" sz="2800" dirty="0" smtClean="0">
                <a:latin typeface="Times New Roman" panose="02020603050405020304" pitchFamily="18" charset="0"/>
                <a:cs typeface="Times New Roman" panose="02020603050405020304" pitchFamily="18" charset="0"/>
              </a:rPr>
              <a:t>	Купить </a:t>
            </a:r>
            <a:r>
              <a:rPr lang="ru-RU" sz="2800" dirty="0">
                <a:latin typeface="Times New Roman" panose="02020603050405020304" pitchFamily="18" charset="0"/>
                <a:cs typeface="Times New Roman" panose="02020603050405020304" pitchFamily="18" charset="0"/>
              </a:rPr>
              <a:t>игрушку из стекла для жителя России конца XIX века было то же самое, что современному россиянину купить </a:t>
            </a:r>
            <a:r>
              <a:rPr lang="ru-RU" sz="2800" dirty="0" smtClean="0">
                <a:latin typeface="Times New Roman" panose="02020603050405020304" pitchFamily="18" charset="0"/>
                <a:cs typeface="Times New Roman" panose="02020603050405020304" pitchFamily="18" charset="0"/>
              </a:rPr>
              <a:t>машину</a:t>
            </a:r>
            <a:endParaRPr lang="ru-RU" sz="28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3304976"/>
            <a:ext cx="4874387" cy="326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374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620688"/>
            <a:ext cx="8229600" cy="2332856"/>
          </a:xfrm>
        </p:spPr>
        <p:txBody>
          <a:bodyPr>
            <a:normAutofit fontScale="70000" lnSpcReduction="20000"/>
          </a:bodyPr>
          <a:lstStyle/>
          <a:p>
            <a:pPr marL="0" indent="0" algn="just">
              <a:buNone/>
            </a:pPr>
            <a:r>
              <a:rPr lang="ru-RU" dirty="0" smtClean="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rPr>
              <a:t>качестве украшений по доступной цене стали делать игрушки-картонажи. Эти тисненые фигурки вырезались и склеивались из двух половинок выпуклого картона, тонированного золотой или серебряной краской. Делать их было несложно, а ходовые модели даже печатались в советских газетах. При желании картонажи можно было заказать по почте из частных мастерских. Среди картонажных игрушек были популярны изображения зверей, рыб, птиц, сказочных персонажей и звезд. </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863775"/>
            <a:ext cx="4186687" cy="361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2222" y="2883767"/>
            <a:ext cx="4263843" cy="3574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700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548680"/>
            <a:ext cx="8229600" cy="1872208"/>
          </a:xfrm>
        </p:spPr>
        <p:txBody>
          <a:bodyPr>
            <a:normAutofit fontScale="70000" lnSpcReduction="20000"/>
          </a:bodyPr>
          <a:lstStyle/>
          <a:p>
            <a:pPr marL="0" indent="0">
              <a:buNone/>
            </a:pPr>
            <a:r>
              <a:rPr lang="ru-RU" sz="2800" dirty="0" smtClean="0">
                <a:latin typeface="Times New Roman" panose="02020603050405020304" pitchFamily="18" charset="0"/>
                <a:cs typeface="Times New Roman" panose="02020603050405020304" pitchFamily="18" charset="0"/>
              </a:rPr>
              <a:t>	Именно </a:t>
            </a:r>
            <a:r>
              <a:rPr lang="ru-RU" sz="2800" dirty="0">
                <a:latin typeface="Times New Roman" panose="02020603050405020304" pitchFamily="18" charset="0"/>
                <a:cs typeface="Times New Roman" panose="02020603050405020304" pitchFamily="18" charset="0"/>
              </a:rPr>
              <a:t>на Руси придумали наряжать ель женскими украшениями — стеклянными бусами. Их изготовлением занималась вся семья: маленькие шарики выдували мастера-стеклодувы, женщины красили бусины, а дети нанизывали их на нитку. Наибольшее распространение это ремесло получило в Клинском уезде, где позднее основали фабрику «Елочка», и сейчас выпускающую новогодние гирлянды. </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204864"/>
            <a:ext cx="5066928" cy="420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961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16632"/>
            <a:ext cx="6017096" cy="940966"/>
          </a:xfrm>
        </p:spPr>
        <p:txBody>
          <a:bodyPr/>
          <a:lstStyle/>
          <a:p>
            <a:pPr algn="ctr"/>
            <a:r>
              <a:rPr lang="ru-RU" dirty="0" smtClean="0"/>
              <a:t>С новым годом!</a:t>
            </a:r>
            <a:endParaRPr lang="ru-RU" dirty="0"/>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838"/>
          <a:stretch/>
        </p:blipFill>
        <p:spPr bwMode="auto">
          <a:xfrm>
            <a:off x="107504" y="1196752"/>
            <a:ext cx="8886244"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133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8" y="1052736"/>
            <a:ext cx="7467600" cy="4525963"/>
          </a:xfrm>
        </p:spPr>
        <p:txBody>
          <a:bodyPr>
            <a:normAutofit fontScale="85000" lnSpcReduction="20000"/>
          </a:bodyPr>
          <a:lstStyle/>
          <a:p>
            <a:r>
              <a:rPr lang="en-US" dirty="0">
                <a:latin typeface="Times New Roman" panose="02020603050405020304" pitchFamily="18" charset="0"/>
                <a:cs typeface="Times New Roman" panose="02020603050405020304" pitchFamily="18" charset="0"/>
                <a:hlinkClick r:id="rId2"/>
              </a:rPr>
              <a:t>https://yandex.ru/search/?text=%</a:t>
            </a:r>
            <a:r>
              <a:rPr lang="en-US" dirty="0" smtClean="0">
                <a:latin typeface="Times New Roman" panose="02020603050405020304" pitchFamily="18" charset="0"/>
                <a:cs typeface="Times New Roman" panose="02020603050405020304" pitchFamily="18" charset="0"/>
                <a:hlinkClick r:id="rId2"/>
              </a:rPr>
              <a:t>D0%BA%D0%B8%D1%82%D0%B0%D0%B9%D1%81%D0%BA%D0%B8%D0%B5%20%D0%BD%D0%BE%D0%B2%D0%BE%D0%B3%D0%BE%D0%B4%D0%BD%D0%B8%D0%B5%20%D0%BE%D1%82%D0%BA%D1%80%D1%8B%D1%82%D0%BA%D0%B8&amp;clid=1929745&amp;lr=67</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https://sikretdomovogo.ru/tradisi/istoriya-novogodney-otkryitki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https</a:t>
            </a:r>
            <a:r>
              <a:rPr lang="ru-RU" dirty="0">
                <a:latin typeface="Times New Roman" panose="02020603050405020304" pitchFamily="18" charset="0"/>
                <a:cs typeface="Times New Roman" panose="02020603050405020304" pitchFamily="18" charset="0"/>
              </a:rPr>
              <a:t>://www.culture.ru/materials/75642/istoriya-elochnoi-igrushki-v-rossii </a:t>
            </a:r>
            <a:r>
              <a:rPr lang="ru-RU" dirty="0" smtClean="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https://www.culture.ru/materials/252999/istoriya-elochnoi-igrushki</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55622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7"/>
            <a:ext cx="8229600" cy="3024335"/>
          </a:xfrm>
        </p:spPr>
        <p:txBody>
          <a:bodyPr>
            <a:normAutofit/>
          </a:bodyPr>
          <a:lstStyle/>
          <a:p>
            <a:pPr marL="0" indent="0">
              <a:buNone/>
            </a:pPr>
            <a:r>
              <a:rPr lang="ru-RU" sz="2000" dirty="0" smtClean="0">
                <a:latin typeface="Times New Roman" panose="02020603050405020304" pitchFamily="18" charset="0"/>
                <a:cs typeface="Times New Roman" panose="02020603050405020304" pitchFamily="18" charset="0"/>
              </a:rPr>
              <a:t>	Потом наши предки стали </a:t>
            </a:r>
            <a:r>
              <a:rPr lang="ru-RU" sz="2000" dirty="0">
                <a:latin typeface="Times New Roman" panose="02020603050405020304" pitchFamily="18" charset="0"/>
                <a:cs typeface="Times New Roman" panose="02020603050405020304" pitchFamily="18" charset="0"/>
              </a:rPr>
              <a:t>справлять его 1 марта. </a:t>
            </a:r>
            <a:endParaRPr lang="ru-RU" sz="2000" dirty="0" smtClean="0">
              <a:latin typeface="Times New Roman" panose="02020603050405020304" pitchFamily="18" charset="0"/>
              <a:cs typeface="Times New Roman" panose="02020603050405020304" pitchFamily="18" charset="0"/>
            </a:endParaRPr>
          </a:p>
          <a:p>
            <a:pPr marL="0" indent="0">
              <a:buNone/>
            </a:pPr>
            <a:r>
              <a:rPr lang="ru-RU" sz="2000" dirty="0" smtClean="0">
                <a:latin typeface="Times New Roman" panose="02020603050405020304" pitchFamily="18" charset="0"/>
                <a:cs typeface="Times New Roman" panose="02020603050405020304" pitchFamily="18" charset="0"/>
              </a:rPr>
              <a:t>Только </a:t>
            </a:r>
            <a:r>
              <a:rPr lang="ru-RU" sz="2000" dirty="0">
                <a:latin typeface="Times New Roman" panose="02020603050405020304" pitchFamily="18" charset="0"/>
                <a:cs typeface="Times New Roman" panose="02020603050405020304" pitchFamily="18" charset="0"/>
              </a:rPr>
              <a:t>мартовский Новый год продержался </a:t>
            </a:r>
            <a:r>
              <a:rPr lang="ru-RU" sz="2000" dirty="0" smtClean="0">
                <a:latin typeface="Times New Roman" panose="02020603050405020304" pitchFamily="18" charset="0"/>
                <a:cs typeface="Times New Roman" panose="02020603050405020304" pitchFamily="18" charset="0"/>
              </a:rPr>
              <a:t>недолго, так как – в </a:t>
            </a:r>
            <a:r>
              <a:rPr lang="ru-RU" sz="2000" dirty="0">
                <a:latin typeface="Times New Roman" panose="02020603050405020304" pitchFamily="18" charset="0"/>
                <a:cs typeface="Times New Roman" panose="02020603050405020304" pitchFamily="18" charset="0"/>
              </a:rPr>
              <a:t>январе, </a:t>
            </a:r>
            <a:r>
              <a:rPr lang="ru-RU" sz="2000" dirty="0" smtClean="0">
                <a:latin typeface="Times New Roman" panose="02020603050405020304" pitchFamily="18" charset="0"/>
                <a:cs typeface="Times New Roman" panose="02020603050405020304" pitchFamily="18" charset="0"/>
              </a:rPr>
              <a:t>чем </a:t>
            </a:r>
            <a:r>
              <a:rPr lang="ru-RU" sz="2000" dirty="0">
                <a:latin typeface="Times New Roman" panose="02020603050405020304" pitchFamily="18" charset="0"/>
                <a:cs typeface="Times New Roman" panose="02020603050405020304" pitchFamily="18" charset="0"/>
              </a:rPr>
              <a:t>больше праздников, тем жизнь веселей! </a:t>
            </a:r>
            <a:endParaRPr lang="ru-RU" sz="2000" dirty="0" smtClean="0">
              <a:latin typeface="Times New Roman" panose="02020603050405020304" pitchFamily="18" charset="0"/>
              <a:cs typeface="Times New Roman" panose="02020603050405020304" pitchFamily="18" charset="0"/>
            </a:endParaRPr>
          </a:p>
          <a:p>
            <a:pPr marL="0" indent="0">
              <a:buNone/>
            </a:pPr>
            <a:r>
              <a:rPr lang="ru-RU" sz="2000" dirty="0" smtClean="0">
                <a:latin typeface="Times New Roman" panose="02020603050405020304" pitchFamily="18" charset="0"/>
                <a:cs typeface="Times New Roman" panose="02020603050405020304" pitchFamily="18" charset="0"/>
              </a:rPr>
              <a:t>	Вскоре </a:t>
            </a:r>
            <a:r>
              <a:rPr lang="ru-RU" sz="2000" dirty="0">
                <a:latin typeface="Times New Roman" panose="02020603050405020304" pitchFamily="18" charset="0"/>
                <a:cs typeface="Times New Roman" panose="02020603050405020304" pitchFamily="18" charset="0"/>
              </a:rPr>
              <a:t>начало года перенесли на 1 сентября. По одной из версий, это связано с решением православной церкви, ведь сентябрь - очень важный месяц для верующих. </a:t>
            </a:r>
            <a:endParaRPr lang="ru-RU" sz="2000" dirty="0" smtClean="0">
              <a:latin typeface="Times New Roman" panose="02020603050405020304" pitchFamily="18" charset="0"/>
              <a:cs typeface="Times New Roman" panose="02020603050405020304" pitchFamily="18" charset="0"/>
            </a:endParaRPr>
          </a:p>
          <a:p>
            <a:pPr marL="0" indent="0">
              <a:buNone/>
            </a:pPr>
            <a:r>
              <a:rPr lang="ru-RU" sz="2000" dirty="0" smtClean="0">
                <a:latin typeface="Times New Roman" panose="02020603050405020304" pitchFamily="18" charset="0"/>
                <a:cs typeface="Times New Roman" panose="02020603050405020304" pitchFamily="18" charset="0"/>
              </a:rPr>
              <a:t>	Вот </a:t>
            </a:r>
            <a:r>
              <a:rPr lang="ru-RU" sz="2000" dirty="0">
                <a:latin typeface="Times New Roman" panose="02020603050405020304" pitchFamily="18" charset="0"/>
                <a:cs typeface="Times New Roman" panose="02020603050405020304" pitchFamily="18" charset="0"/>
              </a:rPr>
              <a:t>и решили, что лучшего времени года для того, чтобы отмечать праздник, не найти.</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996951"/>
            <a:ext cx="4608512" cy="36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516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16570" y="332656"/>
            <a:ext cx="8273008" cy="2376264"/>
          </a:xfrm>
        </p:spPr>
        <p:txBody>
          <a:bodyPr>
            <a:noAutofit/>
          </a:bodyPr>
          <a:lstStyle/>
          <a:p>
            <a:pPr algn="just"/>
            <a:r>
              <a:rPr lang="ru-RU" sz="2000" dirty="0" smtClean="0">
                <a:solidFill>
                  <a:schemeClr val="tx1"/>
                </a:solidFill>
                <a:latin typeface="Times New Roman" panose="02020603050405020304" pitchFamily="18" charset="0"/>
                <a:cs typeface="Times New Roman" panose="02020603050405020304" pitchFamily="18" charset="0"/>
              </a:rPr>
              <a:t>	Лишь </a:t>
            </a:r>
            <a:r>
              <a:rPr lang="ru-RU" sz="2000" dirty="0">
                <a:solidFill>
                  <a:schemeClr val="tx1"/>
                </a:solidFill>
                <a:latin typeface="Times New Roman" panose="02020603050405020304" pitchFamily="18" charset="0"/>
                <a:cs typeface="Times New Roman" panose="02020603050405020304" pitchFamily="18" charset="0"/>
              </a:rPr>
              <a:t>с XVIII века Новый год перенесли на 1 января. Царь Пётр I своими указами велел ввести летоисчисление от Рождества Христова, а год с 1 января. Он повелевал Новый год отмечать торжественным молебном, колокольным звоном, грохотом выстрелов и фейерверками, «…</a:t>
            </a:r>
            <a:r>
              <a:rPr lang="ru-RU" sz="2000" b="1" i="1" dirty="0">
                <a:solidFill>
                  <a:schemeClr val="tx1"/>
                </a:solidFill>
                <a:latin typeface="Times New Roman" panose="02020603050405020304" pitchFamily="18" charset="0"/>
                <a:cs typeface="Times New Roman" panose="02020603050405020304" pitchFamily="18" charset="0"/>
              </a:rPr>
              <a:t>детей забавлять, мордобоя не учинять»</a:t>
            </a:r>
            <a:r>
              <a:rPr lang="ru-RU" sz="2000" dirty="0">
                <a:solidFill>
                  <a:schemeClr val="tx1"/>
                </a:solidFill>
                <a:latin typeface="Times New Roman" panose="02020603050405020304" pitchFamily="18" charset="0"/>
                <a:cs typeface="Times New Roman" panose="02020603050405020304" pitchFamily="18" charset="0"/>
              </a:rPr>
              <a:t>. Особо оговаривалось, что все должны друг друга поздравлять с праздником, дарить подарки - до этого времени подарки не были обязательным атрибутом Нового года.</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1644"/>
          <a:stretch/>
        </p:blipFill>
        <p:spPr bwMode="auto">
          <a:xfrm>
            <a:off x="1835696" y="2852936"/>
            <a:ext cx="5424454" cy="356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https://academy-prof.ru/img/uploads2_2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70492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5487843"/>
            <a:ext cx="8229600" cy="1296144"/>
          </a:xfrm>
        </p:spPr>
        <p:txBody>
          <a:bodyPr>
            <a:normAutofit fontScale="77500" lnSpcReduction="20000"/>
          </a:bodyPr>
          <a:lstStyle/>
          <a:p>
            <a:pPr marL="0" indent="0" algn="just">
              <a:buNone/>
            </a:pPr>
            <a:r>
              <a:rPr lang="ru-RU" sz="2400" dirty="0" smtClean="0">
                <a:latin typeface="Times New Roman" panose="02020603050405020304" pitchFamily="18" charset="0"/>
                <a:cs typeface="Times New Roman" panose="02020603050405020304" pitchFamily="18" charset="0"/>
              </a:rPr>
              <a:t>	Люди </a:t>
            </a:r>
            <a:r>
              <a:rPr lang="ru-RU" sz="2400" dirty="0">
                <a:latin typeface="Times New Roman" panose="02020603050405020304" pitchFamily="18" charset="0"/>
                <a:cs typeface="Times New Roman" panose="02020603050405020304" pitchFamily="18" charset="0"/>
              </a:rPr>
              <a:t>начали усердней готовиться к этому празднику, украшать дома зелеными ветвями. И главное стали дарить друг другу новогодние подарки. Кстати, когда Пётр I отмечал со своими придворными Новый год, он и о народе не забывал - выставлял перед дворцом разные кушанья и чаны с пивом и вином.</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915"/>
            <a:ext cx="6912768" cy="53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58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latin typeface="Times New Roman" panose="02020603050405020304" pitchFamily="18" charset="0"/>
                <a:cs typeface="Times New Roman" panose="02020603050405020304" pitchFamily="18" charset="0"/>
              </a:rPr>
              <a:t>Новогодняя елка</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536" y="4581128"/>
            <a:ext cx="8229600" cy="1823465"/>
          </a:xfrm>
        </p:spPr>
        <p:txBody>
          <a:bodyPr>
            <a:normAutofit fontScale="40000" lnSpcReduction="20000"/>
          </a:bodyPr>
          <a:lstStyle/>
          <a:p>
            <a:pPr marL="0" indent="0" algn="just">
              <a:buNone/>
            </a:pPr>
            <a:r>
              <a:rPr lang="ru-RU" sz="3600" dirty="0" smtClean="0">
                <a:latin typeface="Times New Roman" panose="02020603050405020304" pitchFamily="18" charset="0"/>
                <a:cs typeface="Times New Roman" panose="02020603050405020304" pitchFamily="18" charset="0"/>
              </a:rPr>
              <a:t>	</a:t>
            </a:r>
            <a:r>
              <a:rPr lang="ru-RU" sz="4000" dirty="0" smtClean="0">
                <a:latin typeface="Times New Roman" panose="02020603050405020304" pitchFamily="18" charset="0"/>
                <a:cs typeface="Times New Roman" panose="02020603050405020304" pitchFamily="18" charset="0"/>
              </a:rPr>
              <a:t>Праздничная </a:t>
            </a:r>
            <a:r>
              <a:rPr lang="ru-RU" sz="4000" dirty="0">
                <a:latin typeface="Times New Roman" panose="02020603050405020304" pitchFamily="18" charset="0"/>
                <a:cs typeface="Times New Roman" panose="02020603050405020304" pitchFamily="18" charset="0"/>
              </a:rPr>
              <a:t>елка была преимущественно детской забавой. Выбрав крепкую красивую ель, обвешивали ее детскими игрушками, водили вокруг елки хороводы. Разрешалось даже залезать на елку с целью доставать желанные игрушки и сладости. После того, как празднество заканчивалось, оставшиеся игрушки снимали с елки и раздавали детям</a:t>
            </a:r>
            <a:r>
              <a:rPr lang="ru-RU" sz="4000" dirty="0" smtClean="0">
                <a:latin typeface="Times New Roman" panose="02020603050405020304" pitchFamily="18" charset="0"/>
                <a:cs typeface="Times New Roman" panose="02020603050405020304" pitchFamily="18" charset="0"/>
              </a:rPr>
              <a:t>.</a:t>
            </a:r>
            <a:endParaRPr lang="ru-RU" sz="4000" dirty="0">
              <a:latin typeface="Times New Roman" panose="02020603050405020304" pitchFamily="18" charset="0"/>
              <a:cs typeface="Times New Roman" panose="02020603050405020304" pitchFamily="18" charset="0"/>
            </a:endParaRPr>
          </a:p>
          <a:p>
            <a:pPr marL="0" indent="0" algn="just">
              <a:buNone/>
            </a:pPr>
            <a:r>
              <a:rPr lang="ru-RU" sz="4000" dirty="0" smtClean="0">
                <a:latin typeface="Times New Roman" panose="02020603050405020304" pitchFamily="18" charset="0"/>
                <a:cs typeface="Times New Roman" panose="02020603050405020304" pitchFamily="18" charset="0"/>
              </a:rPr>
              <a:t>	Со </a:t>
            </a:r>
            <a:r>
              <a:rPr lang="ru-RU" sz="4000" dirty="0">
                <a:latin typeface="Times New Roman" panose="02020603050405020304" pitchFamily="18" charset="0"/>
                <a:cs typeface="Times New Roman" panose="02020603050405020304" pitchFamily="18" charset="0"/>
              </a:rPr>
              <a:t>временем все упростилось, на еловых ветках стали развешивать разноцветные игрушки, фонарики, корзинки. А потом пришла мода на игрушки из папье-маше, фарфора, тисненого картона, стекляруса и приклеенного бисера, прозрачного и матового стекла</a:t>
            </a:r>
            <a:r>
              <a:rPr lang="ru-RU" sz="4000" dirty="0" smtClean="0">
                <a:latin typeface="Times New Roman" panose="02020603050405020304" pitchFamily="18" charset="0"/>
                <a:cs typeface="Times New Roman" panose="02020603050405020304" pitchFamily="18" charset="0"/>
              </a:rPr>
              <a:t>.</a:t>
            </a:r>
            <a:endParaRPr lang="ru-RU" sz="4000"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974"/>
          <a:stretch/>
        </p:blipFill>
        <p:spPr bwMode="auto">
          <a:xfrm>
            <a:off x="2123728" y="908720"/>
            <a:ext cx="5443199" cy="355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457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latin typeface="Times New Roman" panose="02020603050405020304" pitchFamily="18" charset="0"/>
                <a:cs typeface="Times New Roman" panose="02020603050405020304" pitchFamily="18" charset="0"/>
              </a:rPr>
              <a:t>Новогодний стол</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67544" y="980728"/>
            <a:ext cx="8229600" cy="3384376"/>
          </a:xfrm>
        </p:spPr>
        <p:txBody>
          <a:bodyPr>
            <a:noAutofit/>
          </a:bodyPr>
          <a:lstStyle/>
          <a:p>
            <a:pPr marL="0" indent="0" algn="just">
              <a:buNone/>
            </a:pPr>
            <a:r>
              <a:rPr lang="ru-RU" sz="1800" dirty="0" smtClean="0">
                <a:latin typeface="Times New Roman" panose="02020603050405020304" pitchFamily="18" charset="0"/>
                <a:cs typeface="Times New Roman" panose="02020603050405020304" pitchFamily="18" charset="0"/>
              </a:rPr>
              <a:t>	Вершиной </a:t>
            </a:r>
            <a:r>
              <a:rPr lang="ru-RU" sz="1800" dirty="0">
                <a:latin typeface="Times New Roman" panose="02020603050405020304" pitchFamily="18" charset="0"/>
                <a:cs typeface="Times New Roman" panose="02020603050405020304" pitchFamily="18" charset="0"/>
              </a:rPr>
              <a:t>праздничного гулянья, долгожданным лакомством считался пирог. Это отзвук того, что хлеб был главным блюдом и источником всей жизни</a:t>
            </a:r>
          </a:p>
          <a:p>
            <a:pPr marL="0" indent="0" algn="just">
              <a:buNone/>
            </a:pPr>
            <a:r>
              <a:rPr lang="ru-RU" sz="1800" dirty="0">
                <a:latin typeface="Times New Roman" panose="02020603050405020304" pitchFamily="18" charset="0"/>
                <a:cs typeface="Times New Roman" panose="02020603050405020304" pitchFamily="18" charset="0"/>
              </a:rPr>
              <a:t>Перед новогодним ужином насыпали на стол семена ржи, пшеницы, овса. Потом стол покрывали чистой скатертью.</a:t>
            </a:r>
          </a:p>
          <a:p>
            <a:pPr marL="0" indent="0" algn="just">
              <a:buNone/>
            </a:pPr>
            <a:r>
              <a:rPr lang="ru-RU" sz="1800" dirty="0" smtClean="0">
                <a:latin typeface="Times New Roman" panose="02020603050405020304" pitchFamily="18" charset="0"/>
                <a:cs typeface="Times New Roman" panose="02020603050405020304" pitchFamily="18" charset="0"/>
              </a:rPr>
              <a:t>	Еще </a:t>
            </a:r>
            <a:r>
              <a:rPr lang="ru-RU" sz="1800" dirty="0">
                <a:latin typeface="Times New Roman" panose="02020603050405020304" pitchFamily="18" charset="0"/>
                <a:cs typeface="Times New Roman" panose="02020603050405020304" pitchFamily="18" charset="0"/>
              </a:rPr>
              <a:t>у русских, украинцев и белорусов важным новогодним блюдом была сладкая каша-кутья, блины. Кашу варили из цельных зёрен, нескольких видов злаков. Считалось - будет обильная трапеза на Новый год, значит, будет дому полная чаша весь </a:t>
            </a:r>
            <a:r>
              <a:rPr lang="ru-RU" sz="1800" dirty="0" smtClean="0">
                <a:latin typeface="Times New Roman" panose="02020603050405020304" pitchFamily="18" charset="0"/>
                <a:cs typeface="Times New Roman" panose="02020603050405020304" pitchFamily="18" charset="0"/>
              </a:rPr>
              <a:t>год. Помимо </a:t>
            </a:r>
            <a:r>
              <a:rPr lang="ru-RU" sz="1800" dirty="0">
                <a:latin typeface="Times New Roman" panose="02020603050405020304" pitchFamily="18" charset="0"/>
                <a:cs typeface="Times New Roman" panose="02020603050405020304" pitchFamily="18" charset="0"/>
              </a:rPr>
              <a:t>этого, из теста лепили и выпекали фигурки домашних животных – коз, коров, телят, лошадей. Потом, когда в дом приходили колядовать, гостей одаривали этими фигурками и другими сладостями</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3900582"/>
            <a:ext cx="3860452" cy="264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788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dirty="0" smtClean="0">
                <a:latin typeface="Times New Roman" panose="02020603050405020304" pitchFamily="18" charset="0"/>
                <a:cs typeface="Times New Roman" panose="02020603050405020304" pitchFamily="18" charset="0"/>
              </a:rPr>
              <a:t>Обычаи и поверья</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77500" lnSpcReduction="20000"/>
          </a:bodyPr>
          <a:lstStyle/>
          <a:p>
            <a:r>
              <a:rPr lang="ru-RU" dirty="0">
                <a:latin typeface="Times New Roman" panose="02020603050405020304" pitchFamily="18" charset="0"/>
                <a:cs typeface="Times New Roman" panose="02020603050405020304" pitchFamily="18" charset="0"/>
              </a:rPr>
              <a:t>Обычно перед Новым годом старались отдавать все долги, прощали все обиды, те, кто были в ссоре, обязаны были помириться, поэтому просили друг у друга прощения.</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Люди старались войти в Новый год во всем новом, для чего в праздник надевали новое платье, новую обувь. Люди верили, что это будет способствовать росту благосостояния.</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Важным был и первый день Нового года. Уделялось внимание, как пройдет этот день. Ведь от этого зависел весь предстоящий год.</a:t>
            </a:r>
          </a:p>
          <a:p>
            <a:endParaRPr lang="ru-RU" dirty="0"/>
          </a:p>
        </p:txBody>
      </p:sp>
    </p:spTree>
    <p:extLst>
      <p:ext uri="{BB962C8B-B14F-4D97-AF65-F5344CB8AC3E}">
        <p14:creationId xmlns:p14="http://schemas.microsoft.com/office/powerpoint/2010/main" val="8976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20888"/>
            <a:ext cx="8229600" cy="1143000"/>
          </a:xfrm>
        </p:spPr>
        <p:txBody>
          <a:bodyPr/>
          <a:lstStyle/>
          <a:p>
            <a:r>
              <a:rPr lang="ru-RU" b="1" dirty="0" smtClean="0">
                <a:latin typeface="Times New Roman" panose="02020603050405020304" pitchFamily="18" charset="0"/>
                <a:cs typeface="Times New Roman" panose="02020603050405020304" pitchFamily="18" charset="0"/>
              </a:rPr>
              <a:t>Новогодние открытки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291636"/>
      </p:ext>
    </p:extLst>
  </p:cSld>
  <p:clrMapOvr>
    <a:masterClrMapping/>
  </p:clrMapOvr>
</p:sld>
</file>

<file path=ppt/theme/theme1.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166</TotalTime>
  <Words>151</Words>
  <Application>Microsoft Office PowerPoint</Application>
  <PresentationFormat>Экран (4:3)</PresentationFormat>
  <Paragraphs>54</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Техническая</vt:lpstr>
      <vt:lpstr>История праздника Новый год  и новогодние традиции</vt:lpstr>
      <vt:lpstr>Презентация PowerPoint</vt:lpstr>
      <vt:lpstr>Презентация PowerPoint</vt:lpstr>
      <vt:lpstr>Презентация PowerPoint</vt:lpstr>
      <vt:lpstr>Презентация PowerPoint</vt:lpstr>
      <vt:lpstr>Новогодняя елка</vt:lpstr>
      <vt:lpstr>Новогодний стол</vt:lpstr>
      <vt:lpstr>Обычаи и поверья</vt:lpstr>
      <vt:lpstr>Новогодние открытки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Новогодние игрушки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 новым годом!</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История праздника Новый год и новогодние традиции</dc:title>
  <dc:creator>Кука</dc:creator>
  <cp:lastModifiedBy>Пользователь Windows</cp:lastModifiedBy>
  <cp:revision>46</cp:revision>
  <dcterms:created xsi:type="dcterms:W3CDTF">2019-12-02T04:46:29Z</dcterms:created>
  <dcterms:modified xsi:type="dcterms:W3CDTF">2020-11-26T12:35:31Z</dcterms:modified>
</cp:coreProperties>
</file>