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62" r:id="rId4"/>
    <p:sldId id="259" r:id="rId5"/>
    <p:sldId id="260" r:id="rId6"/>
    <p:sldId id="261" r:id="rId7"/>
    <p:sldId id="266" r:id="rId8"/>
    <p:sldId id="267" r:id="rId9"/>
    <p:sldId id="268" r:id="rId10"/>
    <p:sldId id="269" r:id="rId11"/>
    <p:sldId id="291" r:id="rId12"/>
    <p:sldId id="270" r:id="rId13"/>
    <p:sldId id="271" r:id="rId14"/>
    <p:sldId id="272" r:id="rId15"/>
    <p:sldId id="280" r:id="rId16"/>
    <p:sldId id="263" r:id="rId17"/>
    <p:sldId id="285" r:id="rId18"/>
    <p:sldId id="281" r:id="rId19"/>
    <p:sldId id="284" r:id="rId20"/>
    <p:sldId id="282" r:id="rId21"/>
    <p:sldId id="286" r:id="rId22"/>
    <p:sldId id="288" r:id="rId23"/>
    <p:sldId id="287" r:id="rId24"/>
    <p:sldId id="283" r:id="rId25"/>
    <p:sldId id="289" r:id="rId26"/>
    <p:sldId id="290"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59" autoAdjust="0"/>
    <p:restoredTop sz="94660"/>
  </p:normalViewPr>
  <p:slideViewPr>
    <p:cSldViewPr>
      <p:cViewPr varScale="1">
        <p:scale>
          <a:sx n="67" d="100"/>
          <a:sy n="67" d="100"/>
        </p:scale>
        <p:origin x="-1200"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05.10.2020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05.10.2020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05.10.2020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05.10.2020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05.10.2020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05.10.2020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05.10.2020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05.10.2020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07504" y="5229200"/>
            <a:ext cx="8784976" cy="1296144"/>
          </a:xfrm>
        </p:spPr>
        <p:txBody>
          <a:bodyPr>
            <a:noAutofit/>
          </a:bodyPr>
          <a:lstStyle/>
          <a:p>
            <a:r>
              <a:rPr lang="ru-RU" sz="4800" b="1" dirty="0">
                <a:solidFill>
                  <a:schemeClr val="accent1">
                    <a:lumMod val="50000"/>
                  </a:schemeClr>
                </a:solidFill>
                <a:latin typeface="Bookman Old Style" panose="02050604050505020204" pitchFamily="18" charset="0"/>
              </a:rPr>
              <a:t>К</a:t>
            </a:r>
            <a:r>
              <a:rPr lang="ru-RU" sz="4800" b="1" dirty="0" smtClean="0">
                <a:solidFill>
                  <a:schemeClr val="accent1">
                    <a:lumMod val="50000"/>
                  </a:schemeClr>
                </a:solidFill>
                <a:latin typeface="Bookman Old Style" panose="02050604050505020204" pitchFamily="18" charset="0"/>
              </a:rPr>
              <a:t>уклы в народном календаре</a:t>
            </a:r>
            <a:endParaRPr lang="ru-RU" sz="6000" b="1" dirty="0">
              <a:solidFill>
                <a:schemeClr val="accent1">
                  <a:lumMod val="50000"/>
                </a:schemeClr>
              </a:solidFill>
              <a:latin typeface="Bookman Old Style" panose="02050604050505020204"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60648"/>
            <a:ext cx="4808688" cy="4669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765309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148064" y="476672"/>
            <a:ext cx="3765816" cy="1944216"/>
          </a:xfrm>
        </p:spPr>
        <p:txBody>
          <a:bodyPr>
            <a:noAutofit/>
          </a:bodyPr>
          <a:lstStyle/>
          <a:p>
            <a:r>
              <a:rPr lang="ru-RU" sz="3200" b="1" dirty="0" smtClean="0">
                <a:latin typeface="Times New Roman" panose="02020603050405020304" pitchFamily="18" charset="0"/>
                <a:cs typeface="Times New Roman" panose="02020603050405020304" pitchFamily="18" charset="0"/>
              </a:rPr>
              <a:t>Кукла «Неразлучники»</a:t>
            </a:r>
            <a:r>
              <a:rPr lang="ru-RU" sz="4000" b="1"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395536" y="4581128"/>
            <a:ext cx="8128992" cy="2160240"/>
          </a:xfrm>
        </p:spPr>
        <p:txBody>
          <a:bodyPr>
            <a:normAutofit fontScale="70000" lnSpcReduction="20000"/>
          </a:bodyPr>
          <a:lstStyle/>
          <a:p>
            <a:r>
              <a:rPr lang="ru-RU" dirty="0">
                <a:solidFill>
                  <a:schemeClr val="tx1"/>
                </a:solidFill>
                <a:latin typeface="Times New Roman" panose="02020603050405020304" pitchFamily="18" charset="0"/>
                <a:cs typeface="Times New Roman" panose="02020603050405020304" pitchFamily="18" charset="0"/>
              </a:rPr>
              <a:t>Славянский оберег куклы Неразлучники в давние времена был обязательным подарком новобрачным. После свадьбы его годами бережно хранили в красном углу. Не лишней будет такой талисман и в современном жилище: у традиционных ценностей нет временных границ. Это зримая частичка нашего прошлого, которое нужно знать и беречь.</a:t>
            </a: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7404"/>
          <a:stretch/>
        </p:blipFill>
        <p:spPr bwMode="auto">
          <a:xfrm>
            <a:off x="209847" y="476672"/>
            <a:ext cx="5151997"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853229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35896" y="274638"/>
            <a:ext cx="5050904" cy="490066"/>
          </a:xfrm>
        </p:spPr>
        <p:txBody>
          <a:bodyPr>
            <a:normAutofit fontScale="90000"/>
          </a:bodyPr>
          <a:lstStyle/>
          <a:p>
            <a:r>
              <a:rPr lang="ru-RU" b="1" dirty="0" smtClean="0">
                <a:latin typeface="Times New Roman" panose="02020603050405020304" pitchFamily="18" charset="0"/>
                <a:cs typeface="Times New Roman" panose="02020603050405020304" pitchFamily="18" charset="0"/>
              </a:rPr>
              <a:t>Кукла Рябинка</a:t>
            </a:r>
            <a:endParaRPr lang="ru-RU" b="1"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635896" y="1124744"/>
            <a:ext cx="5184576" cy="5472608"/>
          </a:xfrm>
        </p:spPr>
        <p:txBody>
          <a:bodyPr>
            <a:normAutofit fontScale="55000" lnSpcReduction="20000"/>
          </a:bodyPr>
          <a:lstStyle/>
          <a:p>
            <a:pPr marL="0" indent="0">
              <a:buNone/>
            </a:pPr>
            <a:r>
              <a:rPr lang="ru-RU" sz="3300" dirty="0" smtClean="0">
                <a:latin typeface="Times New Roman" panose="02020603050405020304" pitchFamily="18" charset="0"/>
                <a:cs typeface="Times New Roman" panose="02020603050405020304" pitchFamily="18" charset="0"/>
              </a:rPr>
              <a:t>Рябинка</a:t>
            </a:r>
            <a:r>
              <a:rPr lang="ru-RU" sz="3300" dirty="0">
                <a:latin typeface="Times New Roman" panose="02020603050405020304" pitchFamily="18" charset="0"/>
                <a:cs typeface="Times New Roman" panose="02020603050405020304" pitchFamily="18" charset="0"/>
              </a:rPr>
              <a:t>, как и многие осенние куклы, имеет точную привязку к конкретным числам в календаре народной куклы. Это неделя с 14 по 22 сентября. Время так называемых воробьиных ночей. В это же время начинали собирать и заготавливать ягоды рябины.</a:t>
            </a:r>
          </a:p>
          <a:p>
            <a:pPr marL="0" indent="0">
              <a:buNone/>
            </a:pPr>
            <a:r>
              <a:rPr lang="ru-RU" sz="3300" dirty="0">
                <a:latin typeface="Times New Roman" panose="02020603050405020304" pitchFamily="18" charset="0"/>
                <a:cs typeface="Times New Roman" panose="02020603050405020304" pitchFamily="18" charset="0"/>
              </a:rPr>
              <a:t>Рябину – и древесину и ягоды – считали мощным оберегом от всякой магии и нечисти. Отсюда и функция куклы Рябинка – оберегать дом от зла, сглаза, злого колдовства. Поэтому помещали куклу около входной двери. Саму куклу делали, конечно, обязательно на рябиновом полешке.</a:t>
            </a:r>
          </a:p>
          <a:p>
            <a:pPr marL="0" indent="0">
              <a:buNone/>
            </a:pPr>
            <a:r>
              <a:rPr lang="ru-RU" sz="3300" dirty="0">
                <a:latin typeface="Times New Roman" panose="02020603050405020304" pitchFamily="18" charset="0"/>
                <a:cs typeface="Times New Roman" panose="02020603050405020304" pitchFamily="18" charset="0"/>
              </a:rPr>
              <a:t>Куколка Рябинка- была одной из самых почитаемых женских </a:t>
            </a:r>
            <a:r>
              <a:rPr lang="ru-RU" sz="3300" dirty="0" err="1">
                <a:latin typeface="Times New Roman" panose="02020603050405020304" pitchFamily="18" charset="0"/>
                <a:cs typeface="Times New Roman" panose="02020603050405020304" pitchFamily="18" charset="0"/>
              </a:rPr>
              <a:t>обережных</a:t>
            </a:r>
            <a:r>
              <a:rPr lang="ru-RU" sz="3300" dirty="0">
                <a:latin typeface="Times New Roman" panose="02020603050405020304" pitchFamily="18" charset="0"/>
                <a:cs typeface="Times New Roman" panose="02020603050405020304" pitchFamily="18" charset="0"/>
              </a:rPr>
              <a:t> кукол на Руси. Символ- женского начала, женской сути и охранительницей ДОМА.</a:t>
            </a:r>
          </a:p>
          <a:p>
            <a:pPr marL="0" indent="0">
              <a:buNone/>
            </a:pPr>
            <a:r>
              <a:rPr lang="ru-RU" sz="3300" dirty="0">
                <a:latin typeface="Times New Roman" panose="02020603050405020304" pitchFamily="18" charset="0"/>
                <a:cs typeface="Times New Roman" panose="02020603050405020304" pitchFamily="18" charset="0"/>
              </a:rPr>
              <a:t>Дерево Рябина почитается с давних пор у разных народов. У СЛАВЯН Рябина почитается как женское дерево, дарящее красоту, мудрость и женское здоровье .</a:t>
            </a:r>
          </a:p>
          <a:p>
            <a:pPr marL="0" indent="0">
              <a:buNone/>
            </a:pPr>
            <a:r>
              <a:rPr lang="ru-RU" sz="3300" dirty="0">
                <a:latin typeface="Times New Roman" panose="02020603050405020304" pitchFamily="18" charset="0"/>
                <a:cs typeface="Times New Roman" panose="02020603050405020304" pitchFamily="18" charset="0"/>
              </a:rPr>
              <a:t>На Руси существовало поверье, что это дерево способно само за себя отомстить. Именно поэтому ветки рябины ломать крайне нежелательно</a:t>
            </a:r>
            <a:r>
              <a:rPr lang="ru-RU" sz="3300" dirty="0" smtClean="0">
                <a:latin typeface="Times New Roman" panose="02020603050405020304" pitchFamily="18" charset="0"/>
                <a:cs typeface="Times New Roman" panose="02020603050405020304" pitchFamily="18" charset="0"/>
              </a:rPr>
              <a:t>.</a:t>
            </a:r>
            <a:endParaRPr lang="ru-RU" sz="3300"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9427" r="27043"/>
          <a:stretch/>
        </p:blipFill>
        <p:spPr bwMode="auto">
          <a:xfrm>
            <a:off x="179512" y="1268760"/>
            <a:ext cx="3257550" cy="3845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26167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827584" y="332657"/>
            <a:ext cx="7772400" cy="648072"/>
          </a:xfrm>
        </p:spPr>
        <p:txBody>
          <a:bodyPr>
            <a:normAutofit/>
          </a:bodyPr>
          <a:lstStyle/>
          <a:p>
            <a:r>
              <a:rPr lang="ru-RU" sz="3200" b="1" dirty="0" smtClean="0">
                <a:latin typeface="Bookman Old Style" panose="02050604050505020204" pitchFamily="18" charset="0"/>
              </a:rPr>
              <a:t>Кукла – </a:t>
            </a:r>
            <a:r>
              <a:rPr lang="ru-RU" sz="3200" b="1" dirty="0" err="1">
                <a:latin typeface="Bookman Old Style" panose="02050604050505020204" pitchFamily="18" charset="0"/>
              </a:rPr>
              <a:t>З</a:t>
            </a:r>
            <a:r>
              <a:rPr lang="ru-RU" sz="3200" b="1" dirty="0" err="1" smtClean="0">
                <a:latin typeface="Bookman Old Style" panose="02050604050505020204" pitchFamily="18" charset="0"/>
              </a:rPr>
              <a:t>ернушка</a:t>
            </a:r>
            <a:r>
              <a:rPr lang="ru-RU" sz="3200" b="1" dirty="0" smtClean="0">
                <a:latin typeface="Bookman Old Style" panose="02050604050505020204" pitchFamily="18" charset="0"/>
              </a:rPr>
              <a:t> (</a:t>
            </a:r>
            <a:r>
              <a:rPr lang="ru-RU" sz="3200" b="1" dirty="0" err="1">
                <a:latin typeface="Bookman Old Style" panose="02050604050505020204" pitchFamily="18" charset="0"/>
              </a:rPr>
              <a:t>К</a:t>
            </a:r>
            <a:r>
              <a:rPr lang="ru-RU" sz="3200" b="1" dirty="0" err="1" smtClean="0">
                <a:latin typeface="Bookman Old Style" panose="02050604050505020204" pitchFamily="18" charset="0"/>
              </a:rPr>
              <a:t>рупеничка</a:t>
            </a:r>
            <a:r>
              <a:rPr lang="ru-RU" sz="3200" b="1" dirty="0" smtClean="0">
                <a:latin typeface="Bookman Old Style" panose="02050604050505020204" pitchFamily="18" charset="0"/>
              </a:rPr>
              <a:t>)  </a:t>
            </a:r>
            <a:endParaRPr lang="ru-RU" sz="3200" b="1" dirty="0">
              <a:latin typeface="Bookman Old Style" panose="02050604050505020204" pitchFamily="18" charset="0"/>
            </a:endParaRPr>
          </a:p>
        </p:txBody>
      </p:sp>
      <p:sp>
        <p:nvSpPr>
          <p:cNvPr id="3" name="Подзаголовок 2"/>
          <p:cNvSpPr>
            <a:spLocks noGrp="1"/>
          </p:cNvSpPr>
          <p:nvPr>
            <p:ph type="subTitle" idx="1"/>
          </p:nvPr>
        </p:nvSpPr>
        <p:spPr>
          <a:xfrm>
            <a:off x="3995936" y="1081335"/>
            <a:ext cx="4824536" cy="5400600"/>
          </a:xfrm>
        </p:spPr>
        <p:txBody>
          <a:bodyPr>
            <a:noAutofit/>
          </a:bodyPr>
          <a:lstStyle/>
          <a:p>
            <a:r>
              <a:rPr lang="ru-RU" sz="2000" dirty="0">
                <a:solidFill>
                  <a:schemeClr val="tx1"/>
                </a:solidFill>
                <a:latin typeface="Times New Roman" panose="02020603050405020304" pitchFamily="18" charset="0"/>
                <a:cs typeface="Times New Roman" panose="02020603050405020304" pitchFamily="18" charset="0"/>
              </a:rPr>
              <a:t>Простая на внешний вид куколка - </a:t>
            </a:r>
            <a:r>
              <a:rPr lang="ru-RU" sz="2000" dirty="0" err="1">
                <a:solidFill>
                  <a:schemeClr val="tx1"/>
                </a:solidFill>
                <a:latin typeface="Times New Roman" panose="02020603050405020304" pitchFamily="18" charset="0"/>
                <a:cs typeface="Times New Roman" panose="02020603050405020304" pitchFamily="18" charset="0"/>
              </a:rPr>
              <a:t>зернушка</a:t>
            </a:r>
            <a:r>
              <a:rPr lang="ru-RU" sz="2000" dirty="0">
                <a:solidFill>
                  <a:schemeClr val="tx1"/>
                </a:solidFill>
                <a:latin typeface="Times New Roman" panose="02020603050405020304" pitchFamily="18" charset="0"/>
                <a:cs typeface="Times New Roman" panose="02020603050405020304" pitchFamily="18" charset="0"/>
              </a:rPr>
              <a:t>, но изготовленная с большой любовью, имеет глубокий символический смысл. Ее обычно дарили на Коляду, Рождество и иногда на праздники, связанные с урожаем. Кукла обязательно наполнялась зерном, желательно пшеницей или зерном всяких сортов одновременно, чтобы урожай был богатым на все виды зерновых культур. На Руси каша долгое время была основным видом питания, так как зерно имеет мощную жизненную силу, легко усваивается, доступно для взращивания на территории славян. Коли именно земля дает урожай - родит, значит, то и образ, дающий этот урожай, женский.</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12738"/>
            <a:ext cx="3447253"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587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297039" y="1052736"/>
            <a:ext cx="5667449" cy="5188089"/>
          </a:xfrm>
        </p:spPr>
        <p:txBody>
          <a:bodyPr>
            <a:noAutofit/>
          </a:bodyPr>
          <a:lstStyle/>
          <a:p>
            <a:r>
              <a:rPr lang="ru-RU" sz="1600" dirty="0">
                <a:latin typeface="Times New Roman" panose="02020603050405020304" pitchFamily="18" charset="0"/>
                <a:cs typeface="Times New Roman" panose="02020603050405020304" pitchFamily="18" charset="0"/>
              </a:rPr>
              <a:t>В руках перед собой Спиридон держит колесо — символ Солнца.</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Солнце дает нам богатство, успех в любых начинаниях, высокое положение в обществе, жизнерадостность и энергичность. Спиридон - Солнцеворот наделяет своего хозяина способностью «выруливать» из различных ситуаций, проявляя при этом солнечные качества: ответственность, честность, благородство и щедрость. Считается, что «Спиридон-солнцеворот» может кардинально повернуть жизнь в нужную сторону, одним только поворотом солнца! Традиционно эта кукла изготавливалась на зимнее солнцестояние 24-25 декабря, когда происходит «поворот солнца на лето, зимы на мороз». т. е. прибавление светового дня. Обязательный атрибут этой куклы </a:t>
            </a:r>
            <a:r>
              <a:rPr lang="ru-RU" sz="1600" dirty="0" smtClean="0">
                <a:latin typeface="Times New Roman" panose="02020603050405020304" pitchFamily="18" charset="0"/>
                <a:cs typeface="Times New Roman" panose="02020603050405020304" pitchFamily="18" charset="0"/>
              </a:rPr>
              <a:t>колесо-Символ </a:t>
            </a:r>
            <a:r>
              <a:rPr lang="ru-RU" sz="1600" dirty="0">
                <a:latin typeface="Times New Roman" panose="02020603050405020304" pitchFamily="18" charset="0"/>
                <a:cs typeface="Times New Roman" panose="02020603050405020304" pitchFamily="18" charset="0"/>
              </a:rPr>
              <a:t>солнца. Задумали важное дело — сделайте сначала Спиридона. Эта куколка подойдет любому мужчине или подростку. Его обладатель будет держать свою судьбу в своих руках, и сам станет управлять событиями в своей жизни.</a:t>
            </a:r>
            <a:br>
              <a:rPr lang="ru-RU" sz="1600" dirty="0">
                <a:latin typeface="Times New Roman" panose="02020603050405020304" pitchFamily="18" charset="0"/>
                <a:cs typeface="Times New Roman" panose="02020603050405020304" pitchFamily="18" charset="0"/>
              </a:rPr>
            </a:br>
            <a:r>
              <a:rPr lang="ru-RU" sz="1600" dirty="0">
                <a:latin typeface="Times New Roman" panose="02020603050405020304" pitchFamily="18" charset="0"/>
                <a:cs typeface="Times New Roman" panose="02020603050405020304" pitchFamily="18" charset="0"/>
              </a:rPr>
              <a:t>Спиридона желательно поставить на видном для хозяина месте в доме (возле рабочего места или на восточной стороне).</a:t>
            </a:r>
          </a:p>
        </p:txBody>
      </p:sp>
      <p:sp>
        <p:nvSpPr>
          <p:cNvPr id="3" name="Объект 2"/>
          <p:cNvSpPr>
            <a:spLocks noGrp="1"/>
          </p:cNvSpPr>
          <p:nvPr>
            <p:ph type="subTitle" idx="1"/>
          </p:nvPr>
        </p:nvSpPr>
        <p:spPr>
          <a:xfrm>
            <a:off x="1331640" y="188640"/>
            <a:ext cx="6400800" cy="720080"/>
          </a:xfrm>
        </p:spPr>
        <p:txBody>
          <a:bodyPr>
            <a:noAutofit/>
          </a:bodyPr>
          <a:lstStyle/>
          <a:p>
            <a:pPr marL="0" indent="0" algn="ctr">
              <a:buNone/>
            </a:pPr>
            <a:r>
              <a:rPr lang="ru-RU" sz="4000" b="1" dirty="0">
                <a:solidFill>
                  <a:schemeClr val="tx1"/>
                </a:solidFill>
                <a:latin typeface="Times New Roman" panose="02020603050405020304" pitchFamily="18" charset="0"/>
                <a:cs typeface="Times New Roman" panose="02020603050405020304" pitchFamily="18" charset="0"/>
              </a:rPr>
              <a:t>«</a:t>
            </a:r>
            <a:r>
              <a:rPr lang="ru-RU" sz="4000" b="1" dirty="0" smtClean="0">
                <a:solidFill>
                  <a:schemeClr val="tx1"/>
                </a:solidFill>
                <a:latin typeface="Times New Roman" panose="02020603050405020304" pitchFamily="18" charset="0"/>
                <a:cs typeface="Times New Roman" panose="02020603050405020304" pitchFamily="18" charset="0"/>
              </a:rPr>
              <a:t>Спиридон-Солнцеворот</a:t>
            </a:r>
            <a:r>
              <a:rPr lang="ru-RU" sz="4000" b="1" dirty="0">
                <a:solidFill>
                  <a:schemeClr val="tx1"/>
                </a:solidFill>
                <a:latin typeface="Times New Roman" panose="02020603050405020304" pitchFamily="18" charset="0"/>
                <a:cs typeface="Times New Roman" panose="02020603050405020304" pitchFamily="18" charset="0"/>
              </a:rPr>
              <a:t>»</a:t>
            </a:r>
            <a:r>
              <a:rPr lang="ru-RU" sz="4000" b="1" dirty="0">
                <a:latin typeface="Times New Roman" panose="02020603050405020304" pitchFamily="18" charset="0"/>
                <a:cs typeface="Times New Roman" panose="02020603050405020304" pitchFamily="18" charset="0"/>
              </a:rPr>
              <a:t> </a:t>
            </a:r>
            <a:endParaRPr lang="ru-RU" sz="4000" b="1" dirty="0" smtClean="0">
              <a:latin typeface="Times New Roman" panose="02020603050405020304" pitchFamily="18" charset="0"/>
              <a:cs typeface="Times New Roman" panose="02020603050405020304" pitchFamily="18" charset="0"/>
            </a:endParaRPr>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71570"/>
          <a:stretch/>
        </p:blipFill>
        <p:spPr bwMode="auto">
          <a:xfrm>
            <a:off x="128687" y="908720"/>
            <a:ext cx="3168352" cy="53321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001011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71600" y="188641"/>
            <a:ext cx="7772400" cy="720080"/>
          </a:xfrm>
        </p:spPr>
        <p:txBody>
          <a:bodyPr>
            <a:normAutofit/>
          </a:bodyPr>
          <a:lstStyle/>
          <a:p>
            <a:r>
              <a:rPr lang="ru-RU" sz="4000" b="1" dirty="0" smtClean="0">
                <a:latin typeface="Times New Roman" panose="02020603050405020304" pitchFamily="18" charset="0"/>
                <a:cs typeface="Times New Roman" panose="02020603050405020304" pitchFamily="18" charset="0"/>
              </a:rPr>
              <a:t>Кукла Ангел</a:t>
            </a:r>
            <a:endParaRPr lang="ru-RU" sz="4000" b="1" dirty="0">
              <a:latin typeface="Times New Roman" panose="02020603050405020304" pitchFamily="18" charset="0"/>
              <a:cs typeface="Times New Roman" panose="02020603050405020304" pitchFamily="18" charset="0"/>
            </a:endParaRPr>
          </a:p>
        </p:txBody>
      </p:sp>
      <p:sp>
        <p:nvSpPr>
          <p:cNvPr id="3" name="Подзаголовок 2"/>
          <p:cNvSpPr>
            <a:spLocks noGrp="1"/>
          </p:cNvSpPr>
          <p:nvPr>
            <p:ph type="subTitle" idx="1"/>
          </p:nvPr>
        </p:nvSpPr>
        <p:spPr>
          <a:xfrm>
            <a:off x="3707904" y="1268760"/>
            <a:ext cx="5040560" cy="5184576"/>
          </a:xfrm>
        </p:spPr>
        <p:txBody>
          <a:bodyPr>
            <a:noAutofit/>
          </a:bodyPr>
          <a:lstStyle/>
          <a:p>
            <a:r>
              <a:rPr lang="ru-RU" sz="1800" b="1" dirty="0">
                <a:solidFill>
                  <a:schemeClr val="tx1"/>
                </a:solidFill>
                <a:latin typeface="Times New Roman" panose="02020603050405020304" pitchFamily="18" charset="0"/>
                <a:cs typeface="Times New Roman" panose="02020603050405020304" pitchFamily="18" charset="0"/>
              </a:rPr>
              <a:t>Рождественский ангел</a:t>
            </a:r>
            <a:r>
              <a:rPr lang="ru-RU" sz="1800" dirty="0">
                <a:solidFill>
                  <a:schemeClr val="tx1"/>
                </a:solidFill>
                <a:latin typeface="Times New Roman" panose="02020603050405020304" pitchFamily="18" charset="0"/>
                <a:cs typeface="Times New Roman" panose="02020603050405020304" pitchFamily="18" charset="0"/>
              </a:rPr>
              <a:t> – это самый светлый библейский персонаж.. Ангелы передают все тепло и доброту своего сердца людям. Ангелы оберегают наш покой и душу. Пусть ваш дом будет наполнен маленькими ангелочками, которые принесут в ваш дом счастье.</a:t>
            </a:r>
          </a:p>
          <a:p>
            <a:r>
              <a:rPr lang="ru-RU" sz="1800" dirty="0">
                <a:solidFill>
                  <a:schemeClr val="tx1"/>
                </a:solidFill>
                <a:latin typeface="Times New Roman" panose="02020603050405020304" pitchFamily="18" charset="0"/>
                <a:cs typeface="Times New Roman" panose="02020603050405020304" pitchFamily="18" charset="0"/>
              </a:rPr>
              <a:t>Маленькие ангелы на новогодней ёлке </a:t>
            </a:r>
            <a:r>
              <a:rPr lang="ru-RU" sz="1800" dirty="0" smtClean="0">
                <a:solidFill>
                  <a:schemeClr val="tx1"/>
                </a:solidFill>
                <a:latin typeface="Times New Roman" panose="02020603050405020304" pitchFamily="18" charset="0"/>
                <a:cs typeface="Times New Roman" panose="02020603050405020304" pitchFamily="18" charset="0"/>
              </a:rPr>
              <a:t>охраняют </a:t>
            </a:r>
            <a:r>
              <a:rPr lang="ru-RU" sz="1800" dirty="0">
                <a:solidFill>
                  <a:schemeClr val="tx1"/>
                </a:solidFill>
                <a:latin typeface="Times New Roman" panose="02020603050405020304" pitchFamily="18" charset="0"/>
                <a:cs typeface="Times New Roman" panose="02020603050405020304" pitchFamily="18" charset="0"/>
              </a:rPr>
              <a:t>и </a:t>
            </a:r>
            <a:r>
              <a:rPr lang="ru-RU" sz="1800" dirty="0" smtClean="0">
                <a:solidFill>
                  <a:schemeClr val="tx1"/>
                </a:solidFill>
                <a:latin typeface="Times New Roman" panose="02020603050405020304" pitchFamily="18" charset="0"/>
                <a:cs typeface="Times New Roman" panose="02020603050405020304" pitchFamily="18" charset="0"/>
              </a:rPr>
              <a:t>помогают детям</a:t>
            </a:r>
            <a:r>
              <a:rPr lang="ru-RU" sz="1800" dirty="0">
                <a:solidFill>
                  <a:schemeClr val="tx1"/>
                </a:solidFill>
                <a:latin typeface="Times New Roman" panose="02020603050405020304" pitchFamily="18" charset="0"/>
                <a:cs typeface="Times New Roman" panose="02020603050405020304" pitchFamily="18" charset="0"/>
              </a:rPr>
              <a:t>. Такого милого ангела можно сделать из </a:t>
            </a:r>
            <a:r>
              <a:rPr lang="ru-RU" sz="1800" dirty="0" err="1">
                <a:solidFill>
                  <a:schemeClr val="tx1"/>
                </a:solidFill>
                <a:latin typeface="Times New Roman" panose="02020603050405020304" pitchFamily="18" charset="0"/>
                <a:cs typeface="Times New Roman" panose="02020603050405020304" pitchFamily="18" charset="0"/>
              </a:rPr>
              <a:t>органзы</a:t>
            </a:r>
            <a:r>
              <a:rPr lang="ru-RU" sz="1800" dirty="0">
                <a:solidFill>
                  <a:schemeClr val="tx1"/>
                </a:solidFill>
                <a:latin typeface="Times New Roman" panose="02020603050405020304" pitchFamily="18" charset="0"/>
                <a:cs typeface="Times New Roman" panose="02020603050405020304" pitchFamily="18" charset="0"/>
              </a:rPr>
              <a:t> с плотным золотым краем, который помогает держать форму фигурки ангела.</a:t>
            </a:r>
            <a:endParaRPr lang="ru-RU" sz="1800" dirty="0">
              <a:solidFill>
                <a:schemeClr val="tx1"/>
              </a:solidFill>
              <a:effectLst/>
              <a:latin typeface="Times New Roman" panose="02020603050405020304" pitchFamily="18" charset="0"/>
              <a:cs typeface="Times New Roman" panose="02020603050405020304" pitchFamily="18" charset="0"/>
            </a:endParaRPr>
          </a:p>
        </p:txBody>
      </p:sp>
      <p:pic>
        <p:nvPicPr>
          <p:cNvPr id="122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1520" y="1052736"/>
            <a:ext cx="3240360"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86721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t>Кукла </a:t>
            </a:r>
            <a:r>
              <a:rPr lang="ru-RU" dirty="0" err="1" smtClean="0"/>
              <a:t>Кувадка</a:t>
            </a:r>
            <a:endParaRPr lang="ru-RU" dirty="0"/>
          </a:p>
        </p:txBody>
      </p:sp>
      <p:pic>
        <p:nvPicPr>
          <p:cNvPr id="2051"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412776"/>
            <a:ext cx="7470651" cy="5001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869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0"/>
            <a:ext cx="9133784"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 name="Объект 1"/>
          <p:cNvGraphicFramePr>
            <a:graphicFrameLocks noChangeAspect="1"/>
          </p:cNvGraphicFramePr>
          <p:nvPr>
            <p:extLst>
              <p:ext uri="{D42A27DB-BD31-4B8C-83A1-F6EECF244321}">
                <p14:modId xmlns:p14="http://schemas.microsoft.com/office/powerpoint/2010/main" val="3989949226"/>
              </p:ext>
            </p:extLst>
          </p:nvPr>
        </p:nvGraphicFramePr>
        <p:xfrm>
          <a:off x="1691680" y="6237312"/>
          <a:ext cx="5938837" cy="490537"/>
        </p:xfrm>
        <a:graphic>
          <a:graphicData uri="http://schemas.openxmlformats.org/presentationml/2006/ole">
            <mc:AlternateContent xmlns:mc="http://schemas.openxmlformats.org/markup-compatibility/2006">
              <mc:Choice xmlns:v="urn:schemas-microsoft-com:vml" Requires="v">
                <p:oleObj spid="_x0000_s1063" name="Объект упаковщика для оболочки" showAsIcon="1" r:id="rId4" imgW="5938200" imgH="491040" progId="Package">
                  <p:embed/>
                </p:oleObj>
              </mc:Choice>
              <mc:Fallback>
                <p:oleObj name="Объект упаковщика для оболочки" showAsIcon="1" r:id="rId4" imgW="5938200" imgH="491040" progId="Package">
                  <p:embed/>
                  <p:pic>
                    <p:nvPicPr>
                      <p:cNvPr id="0" name=""/>
                      <p:cNvPicPr/>
                      <p:nvPr/>
                    </p:nvPicPr>
                    <p:blipFill>
                      <a:blip r:embed="rId5"/>
                      <a:stretch>
                        <a:fillRect/>
                      </a:stretch>
                    </p:blipFill>
                    <p:spPr>
                      <a:xfrm>
                        <a:off x="1691680" y="6237312"/>
                        <a:ext cx="5938837" cy="490537"/>
                      </a:xfrm>
                      <a:prstGeom prst="rect">
                        <a:avLst/>
                      </a:prstGeom>
                    </p:spPr>
                  </p:pic>
                </p:oleObj>
              </mc:Fallback>
            </mc:AlternateContent>
          </a:graphicData>
        </a:graphic>
      </p:graphicFrame>
    </p:spTree>
    <p:extLst>
      <p:ext uri="{BB962C8B-B14F-4D97-AF65-F5344CB8AC3E}">
        <p14:creationId xmlns:p14="http://schemas.microsoft.com/office/powerpoint/2010/main" val="14153799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57200" y="764704"/>
            <a:ext cx="8229600" cy="5361459"/>
          </a:xfrm>
        </p:spPr>
        <p:txBody>
          <a:bodyPr>
            <a:normAutofit fontScale="92500" lnSpcReduction="20000"/>
          </a:bodyPr>
          <a:lstStyle/>
          <a:p>
            <a:pPr marL="0" indent="0" algn="ctr">
              <a:buNone/>
            </a:pPr>
            <a:r>
              <a:rPr lang="ru-RU" dirty="0" err="1">
                <a:latin typeface="Times New Roman" panose="02020603050405020304" pitchFamily="18" charset="0"/>
                <a:cs typeface="Times New Roman" panose="02020603050405020304" pitchFamily="18" charset="0"/>
              </a:rPr>
              <a:t>Мотанку</a:t>
            </a:r>
            <a:r>
              <a:rPr lang="ru-RU" dirty="0">
                <a:latin typeface="Times New Roman" panose="02020603050405020304" pitchFamily="18" charset="0"/>
                <a:cs typeface="Times New Roman" panose="02020603050405020304" pitchFamily="18" charset="0"/>
              </a:rPr>
              <a:t> изготавливали перед родами. Работой занималась будущая мать или бабушка ребенка, который должен был появиться на свет.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Кукла </a:t>
            </a:r>
            <a:r>
              <a:rPr lang="ru-RU" dirty="0" err="1">
                <a:latin typeface="Times New Roman" panose="02020603050405020304" pitchFamily="18" charset="0"/>
                <a:cs typeface="Times New Roman" panose="02020603050405020304" pitchFamily="18" charset="0"/>
              </a:rPr>
              <a:t>Кувадка</a:t>
            </a:r>
            <a:r>
              <a:rPr lang="ru-RU" dirty="0">
                <a:latin typeface="Times New Roman" panose="02020603050405020304" pitchFamily="18" charset="0"/>
                <a:cs typeface="Times New Roman" panose="02020603050405020304" pitchFamily="18" charset="0"/>
              </a:rPr>
              <a:t> защищала малыша и маму до и после крещения. Когда сжигали предыдущую игрушку, изготавливали новую.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Ее </a:t>
            </a:r>
            <a:r>
              <a:rPr lang="ru-RU" dirty="0">
                <a:latin typeface="Times New Roman" panose="02020603050405020304" pitchFamily="18" charset="0"/>
                <a:cs typeface="Times New Roman" panose="02020603050405020304" pitchFamily="18" charset="0"/>
              </a:rPr>
              <a:t>прикрепляли к матице — деревянной балке в доме.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Люди </a:t>
            </a:r>
            <a:r>
              <a:rPr lang="ru-RU" dirty="0">
                <a:latin typeface="Times New Roman" panose="02020603050405020304" pitchFamily="18" charset="0"/>
                <a:cs typeface="Times New Roman" panose="02020603050405020304" pitchFamily="18" charset="0"/>
              </a:rPr>
              <a:t>верили, что тряпичная кукла убережет малыша от сглаза и порчи, а дом — от недоброжелателей.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Когда ребенок подрастал, он имел возможность играть </a:t>
            </a:r>
            <a:r>
              <a:rPr lang="ru-RU" dirty="0" err="1" smtClean="0">
                <a:latin typeface="Times New Roman" panose="02020603050405020304" pitchFamily="18" charset="0"/>
                <a:cs typeface="Times New Roman" panose="02020603050405020304" pitchFamily="18" charset="0"/>
              </a:rPr>
              <a:t>Кувадкой</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77051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7" y="404664"/>
            <a:ext cx="8602529"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23657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772816"/>
            <a:ext cx="8229600" cy="3124944"/>
          </a:xfrm>
        </p:spPr>
        <p:txBody>
          <a:bodyPr>
            <a:normAutofit/>
          </a:bodyPr>
          <a:lstStyle/>
          <a:p>
            <a:pPr marL="0" indent="0" algn="ctr">
              <a:buNone/>
            </a:pPr>
            <a:r>
              <a:rPr lang="ru-RU" dirty="0">
                <a:latin typeface="Times New Roman" panose="02020603050405020304" pitchFamily="18" charset="0"/>
                <a:cs typeface="Times New Roman" panose="02020603050405020304" pitchFamily="18" charset="0"/>
              </a:rPr>
              <a:t>В качестве материала лучше взять ношеные «счастливые» вещи.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Это </a:t>
            </a:r>
            <a:r>
              <a:rPr lang="ru-RU" dirty="0">
                <a:latin typeface="Times New Roman" panose="02020603050405020304" pitchFamily="18" charset="0"/>
                <a:cs typeface="Times New Roman" panose="02020603050405020304" pitchFamily="18" charset="0"/>
              </a:rPr>
              <a:t>зарядит оберег положительной энергией. </a:t>
            </a:r>
          </a:p>
        </p:txBody>
      </p:sp>
    </p:spTree>
    <p:extLst>
      <p:ext uri="{BB962C8B-B14F-4D97-AF65-F5344CB8AC3E}">
        <p14:creationId xmlns:p14="http://schemas.microsoft.com/office/powerpoint/2010/main" val="3904595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251520" y="4653136"/>
            <a:ext cx="8568952" cy="1944216"/>
          </a:xfrm>
        </p:spPr>
        <p:txBody>
          <a:bodyPr>
            <a:noAutofit/>
          </a:bodyPr>
          <a:lstStyle/>
          <a:p>
            <a:r>
              <a:rPr lang="ru-RU" sz="1800" dirty="0">
                <a:solidFill>
                  <a:schemeClr val="tx1"/>
                </a:solidFill>
                <a:latin typeface="Times New Roman" panose="02020603050405020304" pitchFamily="18" charset="0"/>
                <a:cs typeface="Times New Roman" panose="02020603050405020304" pitchFamily="18" charset="0"/>
              </a:rPr>
              <a:t>В старославянской культуре куклам придавалось особое значение. Эти игрушки в их понимании, таили могучую колдовскую силу доброго характера, способную защищать своего владельца от невзгод, проблем в жизни, семейного несчастья, порчи, сглаза и проклятия. Такие предметы назывались куклы </a:t>
            </a:r>
            <a:r>
              <a:rPr lang="ru-RU" sz="1800" dirty="0" smtClean="0">
                <a:solidFill>
                  <a:schemeClr val="tx1"/>
                </a:solidFill>
                <a:latin typeface="Times New Roman" panose="02020603050405020304" pitchFamily="18" charset="0"/>
                <a:cs typeface="Times New Roman" panose="02020603050405020304" pitchFamily="18" charset="0"/>
              </a:rPr>
              <a:t>обереги, предназначенные </a:t>
            </a:r>
            <a:r>
              <a:rPr lang="ru-RU" sz="1800" dirty="0">
                <a:solidFill>
                  <a:schemeClr val="tx1"/>
                </a:solidFill>
                <a:latin typeface="Times New Roman" panose="02020603050405020304" pitchFamily="18" charset="0"/>
                <a:cs typeface="Times New Roman" panose="02020603050405020304" pitchFamily="18" charset="0"/>
              </a:rPr>
              <a:t>не только для игры детьми, но и для магической защиты дома.</a:t>
            </a:r>
          </a:p>
        </p:txBody>
      </p:sp>
      <p:pic>
        <p:nvPicPr>
          <p:cNvPr id="15362" name="Picture 2"/>
          <p:cNvPicPr>
            <a:picLocks noGrp="1" noChangeAspect="1" noChangeArrowheads="1"/>
          </p:cNvPicPr>
          <p:nvPr>
            <p:ph idx="4294967295"/>
          </p:nvPr>
        </p:nvPicPr>
        <p:blipFill>
          <a:blip r:embed="rId2" cstate="print">
            <a:extLst>
              <a:ext uri="{28A0092B-C50C-407E-A947-70E740481C1C}">
                <a14:useLocalDpi xmlns:a14="http://schemas.microsoft.com/office/drawing/2010/main" val="0"/>
              </a:ext>
            </a:extLst>
          </a:blip>
          <a:srcRect/>
          <a:stretch>
            <a:fillRect/>
          </a:stretch>
        </p:blipFill>
        <p:spPr bwMode="auto">
          <a:xfrm>
            <a:off x="1475656" y="404664"/>
            <a:ext cx="5940425"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6479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260648"/>
            <a:ext cx="6840760" cy="6103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70644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124744"/>
            <a:ext cx="8229600" cy="4525963"/>
          </a:xfrm>
        </p:spPr>
        <p:txBody>
          <a:bodyPr>
            <a:normAutofit lnSpcReduction="10000"/>
          </a:bodyPr>
          <a:lstStyle/>
          <a:p>
            <a:pPr marL="0" indent="0" algn="ctr">
              <a:buNone/>
            </a:pPr>
            <a:r>
              <a:rPr lang="ru-RU" dirty="0">
                <a:latin typeface="Times New Roman" panose="02020603050405020304" pitchFamily="18" charset="0"/>
                <a:cs typeface="Times New Roman" panose="02020603050405020304" pitchFamily="18" charset="0"/>
              </a:rPr>
              <a:t>Кукла никогда не делалась одна.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Чаще </a:t>
            </a:r>
            <a:r>
              <a:rPr lang="ru-RU" dirty="0">
                <a:latin typeface="Times New Roman" panose="02020603050405020304" pitchFamily="18" charset="0"/>
                <a:cs typeface="Times New Roman" panose="02020603050405020304" pitchFamily="18" charset="0"/>
              </a:rPr>
              <a:t>всего это была вереница из нескольких оберегов (их обязательно должно было быть нечетное </a:t>
            </a:r>
            <a:r>
              <a:rPr lang="ru-RU" dirty="0" smtClean="0">
                <a:latin typeface="Times New Roman" panose="02020603050405020304" pitchFamily="18" charset="0"/>
                <a:cs typeface="Times New Roman" panose="02020603050405020304" pitchFamily="18" charset="0"/>
              </a:rPr>
              <a:t>количество. В </a:t>
            </a:r>
            <a:r>
              <a:rPr lang="ru-RU" dirty="0">
                <a:latin typeface="Times New Roman" panose="02020603050405020304" pitchFamily="18" charset="0"/>
                <a:cs typeface="Times New Roman" panose="02020603050405020304" pitchFamily="18" charset="0"/>
              </a:rPr>
              <a:t>противном случае кукла не только не была полезной, но и могла нанести вред).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Вешались </a:t>
            </a:r>
            <a:r>
              <a:rPr lang="ru-RU" dirty="0" err="1">
                <a:latin typeface="Times New Roman" panose="02020603050405020304" pitchFamily="18" charset="0"/>
                <a:cs typeface="Times New Roman" panose="02020603050405020304" pitchFamily="18" charset="0"/>
              </a:rPr>
              <a:t>берегини</a:t>
            </a:r>
            <a:r>
              <a:rPr lang="ru-RU" dirty="0">
                <a:latin typeface="Times New Roman" panose="02020603050405020304" pitchFamily="18" charset="0"/>
                <a:cs typeface="Times New Roman" panose="02020603050405020304" pitchFamily="18" charset="0"/>
              </a:rPr>
              <a:t> изначально над кроваткой малыша. Когда он немного подрастал, оберег становился еще и игрушкой. </a:t>
            </a:r>
          </a:p>
        </p:txBody>
      </p:sp>
    </p:spTree>
    <p:extLst>
      <p:ext uri="{BB962C8B-B14F-4D97-AF65-F5344CB8AC3E}">
        <p14:creationId xmlns:p14="http://schemas.microsoft.com/office/powerpoint/2010/main" val="2872292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8275292" cy="5472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09616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467544" y="1268760"/>
            <a:ext cx="8229600" cy="4525963"/>
          </a:xfrm>
        </p:spPr>
        <p:txBody>
          <a:bodyPr>
            <a:normAutofit fontScale="85000" lnSpcReduction="20000"/>
          </a:bodyPr>
          <a:lstStyle/>
          <a:p>
            <a:pPr marL="0" indent="0" algn="ctr">
              <a:buNone/>
            </a:pPr>
            <a:r>
              <a:rPr lang="ru-RU" dirty="0" smtClean="0">
                <a:latin typeface="Times New Roman" panose="02020603050405020304" pitchFamily="18" charset="0"/>
                <a:cs typeface="Times New Roman" panose="02020603050405020304" pitchFamily="18" charset="0"/>
              </a:rPr>
              <a:t>Каждая </a:t>
            </a:r>
            <a:r>
              <a:rPr lang="ru-RU" dirty="0">
                <a:latin typeface="Times New Roman" panose="02020603050405020304" pitchFamily="18" charset="0"/>
                <a:cs typeface="Times New Roman" panose="02020603050405020304" pitchFamily="18" charset="0"/>
              </a:rPr>
              <a:t>хозяйка, добавляет что-то свое в процесс изготовления </a:t>
            </a:r>
            <a:r>
              <a:rPr lang="ru-RU" dirty="0" err="1">
                <a:latin typeface="Times New Roman" panose="02020603050405020304" pitchFamily="18" charset="0"/>
                <a:cs typeface="Times New Roman" panose="02020603050405020304" pitchFamily="18" charset="0"/>
              </a:rPr>
              <a:t>берегини</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Например</a:t>
            </a:r>
            <a:r>
              <a:rPr lang="ru-RU" dirty="0">
                <a:latin typeface="Times New Roman" panose="02020603050405020304" pitchFamily="18" charset="0"/>
                <a:cs typeface="Times New Roman" panose="02020603050405020304" pitchFamily="18" charset="0"/>
              </a:rPr>
              <a:t>, следуя давним традициям, делают сразу несколько кукол и скрепляют их между собой (за руки) при помощи плотной нитки. </a:t>
            </a: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Иногда </a:t>
            </a:r>
            <a:r>
              <a:rPr lang="ru-RU" dirty="0">
                <a:latin typeface="Times New Roman" panose="02020603050405020304" pitchFamily="18" charset="0"/>
                <a:cs typeface="Times New Roman" panose="02020603050405020304" pitchFamily="18" charset="0"/>
              </a:rPr>
              <a:t>женщины украшали маленьких куколок разноцветными нитями, бусинками (вешали их на кукол, а не пришивали), ленточками. </a:t>
            </a:r>
            <a:endParaRPr lang="ru-RU" dirty="0" smtClean="0">
              <a:latin typeface="Times New Roman" panose="02020603050405020304" pitchFamily="18" charset="0"/>
              <a:cs typeface="Times New Roman" panose="02020603050405020304" pitchFamily="18" charset="0"/>
            </a:endParaRP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Изделие </a:t>
            </a:r>
            <a:r>
              <a:rPr lang="ru-RU" dirty="0">
                <a:latin typeface="Times New Roman" panose="02020603050405020304" pitchFamily="18" charset="0"/>
                <a:cs typeface="Times New Roman" panose="02020603050405020304" pitchFamily="18" charset="0"/>
              </a:rPr>
              <a:t>должно быть выполнено аккуратно, если у вас получилась растрепанная кукла, лучше переделайте ее.</a:t>
            </a:r>
          </a:p>
        </p:txBody>
      </p:sp>
    </p:spTree>
    <p:extLst>
      <p:ext uri="{BB962C8B-B14F-4D97-AF65-F5344CB8AC3E}">
        <p14:creationId xmlns:p14="http://schemas.microsoft.com/office/powerpoint/2010/main" val="20451301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404664"/>
            <a:ext cx="6912768" cy="5968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4646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23528" y="1124744"/>
            <a:ext cx="8568952" cy="5256584"/>
          </a:xfrm>
        </p:spPr>
        <p:txBody>
          <a:bodyPr>
            <a:normAutofit fontScale="85000" lnSpcReduction="20000"/>
          </a:bodyPr>
          <a:lstStyle/>
          <a:p>
            <a:pPr marL="0" indent="0" algn="ctr">
              <a:buNone/>
            </a:pPr>
            <a:r>
              <a:rPr lang="ru-RU" dirty="0" smtClean="0">
                <a:latin typeface="Times New Roman" panose="02020603050405020304" pitchFamily="18" charset="0"/>
                <a:cs typeface="Times New Roman" panose="02020603050405020304" pitchFamily="18" charset="0"/>
              </a:rPr>
              <a:t>У </a:t>
            </a:r>
            <a:r>
              <a:rPr lang="ru-RU" dirty="0">
                <a:latin typeface="Times New Roman" panose="02020603050405020304" pitchFamily="18" charset="0"/>
                <a:cs typeface="Times New Roman" panose="02020603050405020304" pitchFamily="18" charset="0"/>
              </a:rPr>
              <a:t>куклы нет ладоней, максимум — выделенные кисти. Это делалось для того, чтобы она не могла схватить </a:t>
            </a:r>
            <a:r>
              <a:rPr lang="ru-RU" dirty="0" smtClean="0">
                <a:latin typeface="Times New Roman" panose="02020603050405020304" pitchFamily="18" charset="0"/>
                <a:cs typeface="Times New Roman" panose="02020603050405020304" pitchFamily="18" charset="0"/>
              </a:rPr>
              <a:t>человек</a:t>
            </a: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b="1" i="1" dirty="0" smtClean="0">
                <a:latin typeface="Times New Roman" panose="02020603050405020304" pitchFamily="18" charset="0"/>
                <a:cs typeface="Times New Roman" panose="02020603050405020304" pitchFamily="18" charset="0"/>
              </a:rPr>
              <a:t>Наши </a:t>
            </a:r>
            <a:r>
              <a:rPr lang="ru-RU" b="1" i="1" dirty="0">
                <a:latin typeface="Times New Roman" panose="02020603050405020304" pitchFamily="18" charset="0"/>
                <a:cs typeface="Times New Roman" panose="02020603050405020304" pitchFamily="18" charset="0"/>
              </a:rPr>
              <a:t>предки говорили: Нет лица — чтобы не увидела, нет рук — чтобы не схватила, нет ног — чтобы не догнала. </a:t>
            </a:r>
            <a:endParaRPr lang="ru-RU" b="1" i="1" dirty="0" smtClean="0">
              <a:latin typeface="Times New Roman" panose="02020603050405020304" pitchFamily="18" charset="0"/>
              <a:cs typeface="Times New Roman" panose="02020603050405020304" pitchFamily="18" charset="0"/>
            </a:endParaRP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Размер </a:t>
            </a:r>
            <a:r>
              <a:rPr lang="ru-RU" dirty="0" err="1">
                <a:latin typeface="Times New Roman" panose="02020603050405020304" pitchFamily="18" charset="0"/>
                <a:cs typeface="Times New Roman" panose="02020603050405020304" pitchFamily="18" charset="0"/>
              </a:rPr>
              <a:t>Кувадки</a:t>
            </a:r>
            <a:r>
              <a:rPr lang="ru-RU" dirty="0">
                <a:latin typeface="Times New Roman" panose="02020603050405020304" pitchFamily="18" charset="0"/>
                <a:cs typeface="Times New Roman" panose="02020603050405020304" pitchFamily="18" charset="0"/>
              </a:rPr>
              <a:t> должен быть небольшим — не более 7-8 см. </a:t>
            </a:r>
            <a:endParaRPr lang="ru-RU" dirty="0" smtClean="0">
              <a:latin typeface="Times New Roman" panose="02020603050405020304" pitchFamily="18" charset="0"/>
              <a:cs typeface="Times New Roman" panose="02020603050405020304" pitchFamily="18" charset="0"/>
            </a:endParaRPr>
          </a:p>
          <a:p>
            <a:pPr marL="0" indent="0" algn="ctr">
              <a:buNone/>
            </a:pPr>
            <a:endParaRPr lang="ru-RU" dirty="0" smtClean="0">
              <a:latin typeface="Times New Roman" panose="02020603050405020304" pitchFamily="18" charset="0"/>
              <a:cs typeface="Times New Roman" panose="02020603050405020304" pitchFamily="18" charset="0"/>
            </a:endParaRPr>
          </a:p>
          <a:p>
            <a:pPr marL="0" indent="0" algn="ctr">
              <a:buNone/>
            </a:pPr>
            <a:r>
              <a:rPr lang="ru-RU" dirty="0" smtClean="0">
                <a:latin typeface="Times New Roman" panose="02020603050405020304" pitchFamily="18" charset="0"/>
                <a:cs typeface="Times New Roman" panose="02020603050405020304" pitchFamily="18" charset="0"/>
              </a:rPr>
              <a:t>Желательно</a:t>
            </a:r>
            <a:r>
              <a:rPr lang="ru-RU" dirty="0">
                <a:latin typeface="Times New Roman" panose="02020603050405020304" pitchFamily="18" charset="0"/>
                <a:cs typeface="Times New Roman" panose="02020603050405020304" pitchFamily="18" charset="0"/>
              </a:rPr>
              <a:t>, чтобы были задействованы три основных цвета: белый, красный, черный</a:t>
            </a:r>
          </a:p>
        </p:txBody>
      </p:sp>
    </p:spTree>
    <p:extLst>
      <p:ext uri="{BB962C8B-B14F-4D97-AF65-F5344CB8AC3E}">
        <p14:creationId xmlns:p14="http://schemas.microsoft.com/office/powerpoint/2010/main" val="9603035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260648"/>
            <a:ext cx="8496944" cy="63750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92812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95536" y="3717032"/>
            <a:ext cx="8496944" cy="2808312"/>
          </a:xfrm>
        </p:spPr>
        <p:txBody>
          <a:bodyPr>
            <a:noAutofit/>
          </a:bodyPr>
          <a:lstStyle/>
          <a:p>
            <a:r>
              <a:rPr lang="ru-RU" sz="1800" dirty="0">
                <a:solidFill>
                  <a:schemeClr val="tx1"/>
                </a:solidFill>
                <a:latin typeface="Times New Roman" panose="02020603050405020304" pitchFamily="18" charset="0"/>
                <a:cs typeface="Times New Roman" panose="02020603050405020304" pitchFamily="18" charset="0"/>
              </a:rPr>
              <a:t>У древних славян существовало несколько правил для изготовления кукол-оберегов, которые необходимо соблюдать, чтобы оберег обрёл силы и выполнил свои защитные функции: у вас должен быть положительный эмоциональный настрой при работе, вас не должно ничего тревожить или отвлекать, вы должны быть физически здоровы. Если вас что-то гнетёт, перенесите работу над куклой на другой, более подходящий день; у вас не должно быть никаких негативных мыслей по отношению к кому-то или чему-то. Негативная энергия мысли при работе легко передаётся будущему оберегу. В этом случае вместо положительного результата работы можно получить отрицательный; изготавливать кукол предпочтительнее в период растущей луны. </a:t>
            </a:r>
          </a:p>
        </p:txBody>
      </p:sp>
      <p:pic>
        <p:nvPicPr>
          <p:cNvPr id="5122" name="Picture 2"/>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l="4494" r="7761" b="11371"/>
          <a:stretch/>
        </p:blipFill>
        <p:spPr bwMode="auto">
          <a:xfrm>
            <a:off x="1835696" y="116632"/>
            <a:ext cx="5328592" cy="3414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00064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67544" y="4365104"/>
            <a:ext cx="8064896" cy="2279104"/>
          </a:xfrm>
        </p:spPr>
        <p:txBody>
          <a:bodyPr>
            <a:normAutofit fontScale="47500" lnSpcReduction="20000"/>
          </a:bodyPr>
          <a:lstStyle/>
          <a:p>
            <a:r>
              <a:rPr lang="ru-RU" sz="4000" dirty="0">
                <a:solidFill>
                  <a:schemeClr val="tx1"/>
                </a:solidFill>
                <a:latin typeface="Times New Roman" panose="02020603050405020304" pitchFamily="18" charset="0"/>
                <a:cs typeface="Times New Roman" panose="02020603050405020304" pitchFamily="18" charset="0"/>
              </a:rPr>
              <a:t>В</a:t>
            </a:r>
            <a:r>
              <a:rPr lang="ru-RU" sz="4000" dirty="0" smtClean="0">
                <a:solidFill>
                  <a:schemeClr val="tx1"/>
                </a:solidFill>
                <a:latin typeface="Times New Roman" panose="02020603050405020304" pitchFamily="18" charset="0"/>
                <a:cs typeface="Times New Roman" panose="02020603050405020304" pitchFamily="18" charset="0"/>
              </a:rPr>
              <a:t> </a:t>
            </a:r>
            <a:r>
              <a:rPr lang="ru-RU" sz="4000" dirty="0">
                <a:solidFill>
                  <a:schemeClr val="tx1"/>
                </a:solidFill>
                <a:latin typeface="Times New Roman" panose="02020603050405020304" pitchFamily="18" charset="0"/>
                <a:cs typeface="Times New Roman" panose="02020603050405020304" pitchFamily="18" charset="0"/>
              </a:rPr>
              <a:t>работе над куклами-</a:t>
            </a:r>
            <a:r>
              <a:rPr lang="ru-RU" sz="4000" dirty="0" err="1">
                <a:solidFill>
                  <a:schemeClr val="tx1"/>
                </a:solidFill>
                <a:latin typeface="Times New Roman" panose="02020603050405020304" pitchFamily="18" charset="0"/>
                <a:cs typeface="Times New Roman" panose="02020603050405020304" pitchFamily="18" charset="0"/>
              </a:rPr>
              <a:t>мотанками</a:t>
            </a:r>
            <a:r>
              <a:rPr lang="ru-RU" sz="4000" dirty="0">
                <a:solidFill>
                  <a:schemeClr val="tx1"/>
                </a:solidFill>
                <a:latin typeface="Times New Roman" panose="02020603050405020304" pitchFamily="18" charset="0"/>
                <a:cs typeface="Times New Roman" panose="02020603050405020304" pitchFamily="18" charset="0"/>
              </a:rPr>
              <a:t> категорически нельзя использовать иголки, ножницы и другие подобные предметы. Ниточки обрываются руками (в крайнем случае, откусываются), а вместо игл используется связывание; при связывании узелков нужно следить за их количеством ― оно обязательно должно быть чётным. Завязывая каждый узелок, нужно проговаривать одно из желаний (физическое здоровье, материальный достаток и так далее), если кукла выполняется на жёсткой основе, то используют две веточки или щепочки, располагая их крестом; для изготовления кукол используют только натуральные </a:t>
            </a:r>
            <a:r>
              <a:rPr lang="ru-RU" sz="4000" dirty="0" smtClean="0">
                <a:solidFill>
                  <a:schemeClr val="tx1"/>
                </a:solidFill>
                <a:latin typeface="Times New Roman" panose="02020603050405020304" pitchFamily="18" charset="0"/>
                <a:cs typeface="Times New Roman" panose="02020603050405020304" pitchFamily="18" charset="0"/>
              </a:rPr>
              <a:t>материалы</a:t>
            </a:r>
            <a:endParaRPr lang="ru-RU" sz="3800" dirty="0">
              <a:solidFill>
                <a:schemeClr val="tx1"/>
              </a:solidFill>
            </a:endParaRPr>
          </a:p>
        </p:txBody>
      </p:sp>
      <p:pic>
        <p:nvPicPr>
          <p:cNvPr id="61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475656" y="260648"/>
            <a:ext cx="5900149"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21145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247" t="3486" r="3033" b="4629"/>
          <a:stretch/>
        </p:blipFill>
        <p:spPr bwMode="auto">
          <a:xfrm>
            <a:off x="430957" y="260648"/>
            <a:ext cx="8342515" cy="6456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2698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323528" y="3573016"/>
            <a:ext cx="8496944" cy="3096344"/>
          </a:xfrm>
        </p:spPr>
        <p:txBody>
          <a:bodyPr>
            <a:noAutofit/>
          </a:bodyPr>
          <a:lstStyle/>
          <a:p>
            <a:r>
              <a:rPr lang="ru-RU" sz="1800" dirty="0">
                <a:solidFill>
                  <a:schemeClr val="tx1"/>
                </a:solidFill>
                <a:latin typeface="Times New Roman" panose="02020603050405020304" pitchFamily="18" charset="0"/>
                <a:cs typeface="Times New Roman" panose="02020603050405020304" pitchFamily="18" charset="0"/>
              </a:rPr>
              <a:t>Если вы изготовили для себя куклу-оберег, то можно погадать и узнать о себе что-то новое и, подчас, неожиданное. Главное ― быть искренним. Прежде всего посмотрите на свою куклу «свежим» взглядом и отметьте, что вас не устраивает или что вы хотели бы заменить. Например, чрезмерная яркость или, напротив, блёклость платья, несоразмерность рук или что-то ещё подобное. Если вам бросилась в глаза неровная осанка куклы, то это может означать, что вы сейчас в нестабильной ситуации. Если одежда куклы вас не порадовала, то может быть вам следует обратить внимание на свой стиль общения с людьми. </a:t>
            </a:r>
            <a:r>
              <a:rPr lang="ru-RU" sz="1800" dirty="0" smtClean="0">
                <a:solidFill>
                  <a:schemeClr val="tx1"/>
                </a:solidFill>
                <a:latin typeface="Times New Roman" panose="02020603050405020304" pitchFamily="18" charset="0"/>
                <a:cs typeface="Times New Roman" panose="02020603050405020304" pitchFamily="18" charset="0"/>
              </a:rPr>
              <a:t>Не </a:t>
            </a:r>
            <a:r>
              <a:rPr lang="ru-RU" sz="1800" dirty="0">
                <a:solidFill>
                  <a:schemeClr val="tx1"/>
                </a:solidFill>
                <a:latin typeface="Times New Roman" panose="02020603050405020304" pitchFamily="18" charset="0"/>
                <a:cs typeface="Times New Roman" panose="02020603050405020304" pitchFamily="18" charset="0"/>
              </a:rPr>
              <a:t>обязательно искать только негативные моменты. Помимо них вы можете отметить то, что вам явно нравится в вашей кукле и также аналогично открыть в себе позитивные качества и порадовать себя.</a:t>
            </a:r>
          </a:p>
        </p:txBody>
      </p:sp>
      <p:pic>
        <p:nvPicPr>
          <p:cNvPr id="4099"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123728" y="260648"/>
            <a:ext cx="4312494"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60948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ctrTitle"/>
          </p:nvPr>
        </p:nvSpPr>
        <p:spPr>
          <a:xfrm>
            <a:off x="539552" y="260648"/>
            <a:ext cx="7772400" cy="650503"/>
          </a:xfrm>
        </p:spPr>
        <p:txBody>
          <a:bodyPr>
            <a:normAutofit fontScale="90000"/>
          </a:bodyPr>
          <a:lstStyle/>
          <a:p>
            <a:r>
              <a:rPr lang="ru-RU" sz="4000" b="1" dirty="0" smtClean="0">
                <a:latin typeface="Times New Roman" panose="02020603050405020304" pitchFamily="18" charset="0"/>
                <a:cs typeface="Times New Roman" panose="02020603050405020304" pitchFamily="18" charset="0"/>
              </a:rPr>
              <a:t>Кукла </a:t>
            </a:r>
            <a:r>
              <a:rPr lang="ru-RU" sz="4000" b="1" dirty="0" err="1" smtClean="0">
                <a:latin typeface="Times New Roman" panose="02020603050405020304" pitchFamily="18" charset="0"/>
                <a:cs typeface="Times New Roman" panose="02020603050405020304" pitchFamily="18" charset="0"/>
              </a:rPr>
              <a:t>Пеленашка</a:t>
            </a:r>
            <a:endParaRPr lang="ru-RU" sz="4000" b="1" dirty="0">
              <a:latin typeface="Times New Roman" panose="02020603050405020304" pitchFamily="18" charset="0"/>
              <a:cs typeface="Times New Roman" panose="02020603050405020304" pitchFamily="18" charset="0"/>
            </a:endParaRPr>
          </a:p>
        </p:txBody>
      </p:sp>
      <p:sp>
        <p:nvSpPr>
          <p:cNvPr id="2" name="Подзаголовок 1"/>
          <p:cNvSpPr>
            <a:spLocks noGrp="1"/>
          </p:cNvSpPr>
          <p:nvPr>
            <p:ph type="subTitle" idx="1"/>
          </p:nvPr>
        </p:nvSpPr>
        <p:spPr>
          <a:xfrm>
            <a:off x="3995936" y="1268760"/>
            <a:ext cx="4824536" cy="5256584"/>
          </a:xfrm>
        </p:spPr>
        <p:txBody>
          <a:bodyPr>
            <a:normAutofit fontScale="47500" lnSpcReduction="20000"/>
          </a:bodyPr>
          <a:lstStyle/>
          <a:p>
            <a:r>
              <a:rPr lang="ru-RU" sz="4000" dirty="0">
                <a:solidFill>
                  <a:schemeClr val="tx1"/>
                </a:solidFill>
                <a:latin typeface="Times New Roman" panose="02020603050405020304" pitchFamily="18" charset="0"/>
                <a:cs typeface="Times New Roman" panose="02020603050405020304" pitchFamily="18" charset="0"/>
              </a:rPr>
              <a:t> </a:t>
            </a:r>
            <a:r>
              <a:rPr lang="ru-RU" sz="4000" dirty="0" err="1">
                <a:solidFill>
                  <a:schemeClr val="tx1"/>
                </a:solidFill>
                <a:latin typeface="Times New Roman" panose="02020603050405020304" pitchFamily="18" charset="0"/>
                <a:cs typeface="Times New Roman" panose="02020603050405020304" pitchFamily="18" charset="0"/>
              </a:rPr>
              <a:t>Обережная</a:t>
            </a:r>
            <a:r>
              <a:rPr lang="ru-RU" sz="4000" dirty="0">
                <a:solidFill>
                  <a:schemeClr val="tx1"/>
                </a:solidFill>
                <a:latin typeface="Times New Roman" panose="02020603050405020304" pitchFamily="18" charset="0"/>
                <a:cs typeface="Times New Roman" panose="02020603050405020304" pitchFamily="18" charset="0"/>
              </a:rPr>
              <a:t> кукла </a:t>
            </a:r>
            <a:r>
              <a:rPr lang="ru-RU" sz="4000" dirty="0" err="1">
                <a:solidFill>
                  <a:schemeClr val="tx1"/>
                </a:solidFill>
                <a:latin typeface="Times New Roman" panose="02020603050405020304" pitchFamily="18" charset="0"/>
                <a:cs typeface="Times New Roman" panose="02020603050405020304" pitchFamily="18" charset="0"/>
              </a:rPr>
              <a:t>Пеленашка</a:t>
            </a:r>
            <a:r>
              <a:rPr lang="ru-RU" sz="4000" dirty="0">
                <a:solidFill>
                  <a:schemeClr val="tx1"/>
                </a:solidFill>
                <a:latin typeface="Times New Roman" panose="02020603050405020304" pitchFamily="18" charset="0"/>
                <a:cs typeface="Times New Roman" panose="02020603050405020304" pitchFamily="18" charset="0"/>
              </a:rPr>
              <a:t> предназначалась ребенку, ведь он наиболее уязвим перед злыми силами. </a:t>
            </a:r>
            <a:r>
              <a:rPr lang="ru-RU" sz="4000" dirty="0" smtClean="0">
                <a:solidFill>
                  <a:schemeClr val="tx1"/>
                </a:solidFill>
                <a:latin typeface="Times New Roman" panose="02020603050405020304" pitchFamily="18" charset="0"/>
                <a:cs typeface="Times New Roman" panose="02020603050405020304" pitchFamily="18" charset="0"/>
              </a:rPr>
              <a:t>Она </a:t>
            </a:r>
            <a:r>
              <a:rPr lang="ru-RU" sz="4000" dirty="0">
                <a:solidFill>
                  <a:schemeClr val="tx1"/>
                </a:solidFill>
                <a:latin typeface="Times New Roman" panose="02020603050405020304" pitchFamily="18" charset="0"/>
                <a:cs typeface="Times New Roman" panose="02020603050405020304" pitchFamily="18" charset="0"/>
              </a:rPr>
              <a:t>напоминала ребенка, завернутого в пеленки. Это должно было запутать нечисть, и отвлечь злые силы от самого младенца. Поэтому оберег клали с ним в колыбель</a:t>
            </a:r>
            <a:r>
              <a:rPr lang="ru-RU" sz="4000" dirty="0" smtClean="0">
                <a:solidFill>
                  <a:schemeClr val="tx1"/>
                </a:solidFill>
                <a:latin typeface="Times New Roman" panose="02020603050405020304" pitchFamily="18" charset="0"/>
                <a:cs typeface="Times New Roman" panose="02020603050405020304" pitchFamily="18" charset="0"/>
              </a:rPr>
              <a:t>.</a:t>
            </a:r>
          </a:p>
          <a:p>
            <a:r>
              <a:rPr lang="ru-RU" sz="4000" dirty="0" smtClean="0">
                <a:solidFill>
                  <a:schemeClr val="tx1"/>
                </a:solidFill>
                <a:latin typeface="Times New Roman" panose="02020603050405020304" pitchFamily="18" charset="0"/>
                <a:cs typeface="Times New Roman" panose="02020603050405020304" pitchFamily="18" charset="0"/>
              </a:rPr>
              <a:t>По </a:t>
            </a:r>
            <a:r>
              <a:rPr lang="ru-RU" sz="4000" dirty="0">
                <a:solidFill>
                  <a:schemeClr val="tx1"/>
                </a:solidFill>
                <a:latin typeface="Times New Roman" panose="02020603050405020304" pitchFamily="18" charset="0"/>
                <a:cs typeface="Times New Roman" panose="02020603050405020304" pitchFamily="18" charset="0"/>
              </a:rPr>
              <a:t>традиции ее делала женщина на последнем месяце беременности. Но иногда такую куклу делала ей мать, когда узнавала о том, что она ждет ребенка</a:t>
            </a:r>
            <a:r>
              <a:rPr lang="ru-RU" sz="4000" dirty="0" smtClean="0">
                <a:solidFill>
                  <a:schemeClr val="tx1"/>
                </a:solidFill>
                <a:latin typeface="Times New Roman" panose="02020603050405020304" pitchFamily="18" charset="0"/>
                <a:cs typeface="Times New Roman" panose="02020603050405020304" pitchFamily="18" charset="0"/>
              </a:rPr>
              <a:t>.</a:t>
            </a:r>
            <a:endParaRPr lang="ru-RU" sz="4000" dirty="0">
              <a:solidFill>
                <a:schemeClr val="tx1"/>
              </a:solidFill>
              <a:latin typeface="Times New Roman" panose="02020603050405020304" pitchFamily="18" charset="0"/>
              <a:cs typeface="Times New Roman" panose="02020603050405020304" pitchFamily="18" charset="0"/>
            </a:endParaRPr>
          </a:p>
          <a:p>
            <a:r>
              <a:rPr lang="ru-RU" sz="4000" dirty="0">
                <a:solidFill>
                  <a:schemeClr val="tx1"/>
                </a:solidFill>
                <a:latin typeface="Times New Roman" panose="02020603050405020304" pitchFamily="18" charset="0"/>
                <a:cs typeface="Times New Roman" panose="02020603050405020304" pitchFamily="18" charset="0"/>
              </a:rPr>
              <a:t>Была также традиция дарить этот оберег женщине, когда она переезжала в дом супруга. Ей на колени клали </a:t>
            </a:r>
            <a:r>
              <a:rPr lang="ru-RU" sz="4000" dirty="0" err="1">
                <a:solidFill>
                  <a:schemeClr val="tx1"/>
                </a:solidFill>
                <a:latin typeface="Times New Roman" panose="02020603050405020304" pitchFamily="18" charset="0"/>
                <a:cs typeface="Times New Roman" panose="02020603050405020304" pitchFamily="18" charset="0"/>
              </a:rPr>
              <a:t>Пеленашку</a:t>
            </a:r>
            <a:r>
              <a:rPr lang="ru-RU" sz="4000" dirty="0">
                <a:solidFill>
                  <a:schemeClr val="tx1"/>
                </a:solidFill>
                <a:latin typeface="Times New Roman" panose="02020603050405020304" pitchFamily="18" charset="0"/>
                <a:cs typeface="Times New Roman" panose="02020603050405020304" pitchFamily="18" charset="0"/>
              </a:rPr>
              <a:t>, которая олицетворяла силы материнства. Это делалось для того, чтобы в новой семье быстрее родился ребенок. </a:t>
            </a:r>
            <a:endParaRPr lang="ru-RU" sz="4000" dirty="0" smtClean="0">
              <a:solidFill>
                <a:schemeClr val="tx1"/>
              </a:solidFill>
              <a:latin typeface="Times New Roman" panose="02020603050405020304" pitchFamily="18" charset="0"/>
              <a:cs typeface="Times New Roman" panose="02020603050405020304" pitchFamily="18" charset="0"/>
            </a:endParaRPr>
          </a:p>
          <a:p>
            <a:r>
              <a:rPr lang="ru-RU" sz="4000" dirty="0" smtClean="0">
                <a:solidFill>
                  <a:schemeClr val="tx1"/>
                </a:solidFill>
                <a:latin typeface="Times New Roman" panose="02020603050405020304" pitchFamily="18" charset="0"/>
                <a:cs typeface="Times New Roman" panose="02020603050405020304" pitchFamily="18" charset="0"/>
              </a:rPr>
              <a:t>С </a:t>
            </a:r>
            <a:r>
              <a:rPr lang="ru-RU" sz="4000" dirty="0">
                <a:solidFill>
                  <a:schemeClr val="tx1"/>
                </a:solidFill>
                <a:latin typeface="Times New Roman" panose="02020603050405020304" pitchFamily="18" charset="0"/>
                <a:cs typeface="Times New Roman" panose="02020603050405020304" pitchFamily="18" charset="0"/>
              </a:rPr>
              <a:t>этой же целью старшие женщины в семье делали такую куклу той, которая не может забеременеть. </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4187" r="12486"/>
          <a:stretch/>
        </p:blipFill>
        <p:spPr bwMode="auto">
          <a:xfrm>
            <a:off x="179511" y="980728"/>
            <a:ext cx="3599935"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11230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755576" y="404665"/>
            <a:ext cx="7772400" cy="648072"/>
          </a:xfrm>
        </p:spPr>
        <p:txBody>
          <a:bodyPr>
            <a:normAutofit fontScale="90000"/>
          </a:bodyPr>
          <a:lstStyle/>
          <a:p>
            <a:r>
              <a:rPr lang="ru-RU" b="1" dirty="0" smtClean="0">
                <a:latin typeface="Bookman Old Style" panose="02050604050505020204" pitchFamily="18" charset="0"/>
              </a:rPr>
              <a:t>Кукла - Травница</a:t>
            </a:r>
            <a:endParaRPr lang="ru-RU" b="1" dirty="0">
              <a:latin typeface="Bookman Old Style" panose="02050604050505020204" pitchFamily="18" charset="0"/>
            </a:endParaRPr>
          </a:p>
        </p:txBody>
      </p:sp>
      <p:sp>
        <p:nvSpPr>
          <p:cNvPr id="3" name="Подзаголовок 2"/>
          <p:cNvSpPr>
            <a:spLocks noGrp="1"/>
          </p:cNvSpPr>
          <p:nvPr>
            <p:ph type="subTitle" idx="1"/>
          </p:nvPr>
        </p:nvSpPr>
        <p:spPr>
          <a:xfrm>
            <a:off x="323528" y="4869160"/>
            <a:ext cx="8280920" cy="1296144"/>
          </a:xfrm>
        </p:spPr>
        <p:txBody>
          <a:bodyPr>
            <a:normAutofit/>
          </a:bodyPr>
          <a:lstStyle/>
          <a:p>
            <a:r>
              <a:rPr lang="ru-RU" sz="2000" dirty="0">
                <a:solidFill>
                  <a:schemeClr val="tx1"/>
                </a:solidFill>
                <a:latin typeface="Times New Roman" panose="02020603050405020304" pitchFamily="18" charset="0"/>
                <a:cs typeface="Times New Roman" panose="02020603050405020304" pitchFamily="18" charset="0"/>
              </a:rPr>
              <a:t>Эта кукла наполнена душистой лекарственной травой. Куколку необходимо помять в руках, пошевелить, и по комнате разнесется травяной дух, который отгонит духов болезни.</a:t>
            </a:r>
          </a:p>
        </p:txBody>
      </p:sp>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15616" y="1268760"/>
            <a:ext cx="6923087" cy="346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26708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3851920" y="908720"/>
            <a:ext cx="5040560" cy="5616623"/>
          </a:xfrm>
        </p:spPr>
        <p:txBody>
          <a:bodyPr>
            <a:noAutofit/>
          </a:bodyPr>
          <a:lstStyle/>
          <a:p>
            <a:r>
              <a:rPr lang="ru-RU" sz="1800" dirty="0">
                <a:latin typeface="Times New Roman" panose="02020603050405020304" pitchFamily="18" charset="0"/>
                <a:cs typeface="Times New Roman" panose="02020603050405020304" pitchFamily="18" charset="0"/>
              </a:rPr>
              <a:t>Кукла Птица Радость поворачивает время жизни на весну. Это женский оберег на светлое, весеннее настроение, на женскую привлекательность – умение заряжать своим настроением окружающее пространство, притягательность, на счастливые перемены в жизни. Кукла также способна помочь женщине осознать своё предназначение, раскрыть в себе женскую силу.</a:t>
            </a:r>
            <a:br>
              <a:rPr lang="ru-RU" sz="1800" dirty="0">
                <a:latin typeface="Times New Roman" panose="02020603050405020304" pitchFamily="18" charset="0"/>
                <a:cs typeface="Times New Roman" panose="02020603050405020304" pitchFamily="18" charset="0"/>
              </a:rPr>
            </a:br>
            <a:r>
              <a:rPr lang="ru-RU" sz="1800" dirty="0">
                <a:latin typeface="Times New Roman" panose="02020603050405020304" pitchFamily="18" charset="0"/>
                <a:cs typeface="Times New Roman" panose="02020603050405020304" pitchFamily="18" charset="0"/>
              </a:rPr>
              <a:t>Особенно украшали головные уборы в виде птиц. Украшали перьями, меховыми опушками. Женщины сами принимали образы птиц. Было поверье, что если женщине птица села на голову, на плечо или на руку, весь год у нее будет счастливым и удачным. Считалось, что птицы приносят на крыльях весну, и если во время обряда заклинания весны птица садилась на женщину, это был добрый знак того, что весь год у неё будет счастливым.</a:t>
            </a:r>
            <a:br>
              <a:rPr lang="ru-RU" sz="1800" dirty="0">
                <a:latin typeface="Times New Roman" panose="02020603050405020304" pitchFamily="18" charset="0"/>
                <a:cs typeface="Times New Roman" panose="02020603050405020304" pitchFamily="18" charset="0"/>
              </a:rPr>
            </a:br>
            <a:endParaRPr lang="ru-RU" sz="18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type="subTitle" idx="1"/>
          </p:nvPr>
        </p:nvSpPr>
        <p:spPr>
          <a:xfrm>
            <a:off x="1619672" y="332656"/>
            <a:ext cx="6400800" cy="766936"/>
          </a:xfrm>
        </p:spPr>
        <p:txBody>
          <a:bodyPr>
            <a:normAutofit/>
          </a:bodyPr>
          <a:lstStyle/>
          <a:p>
            <a:pPr marL="0" indent="0" algn="ctr">
              <a:buNone/>
            </a:pPr>
            <a:r>
              <a:rPr lang="ru-RU" b="1" dirty="0" smtClean="0">
                <a:solidFill>
                  <a:schemeClr val="tx1"/>
                </a:solidFill>
                <a:latin typeface="Times New Roman" panose="02020603050405020304" pitchFamily="18" charset="0"/>
                <a:cs typeface="Times New Roman" panose="02020603050405020304" pitchFamily="18" charset="0"/>
              </a:rPr>
              <a:t>Кукла Птица Радость</a:t>
            </a:r>
            <a:r>
              <a:rPr lang="ru-RU" sz="2400" dirty="0" smtClean="0">
                <a:latin typeface="Times New Roman" panose="02020603050405020304" pitchFamily="18" charset="0"/>
                <a:cs typeface="Times New Roman" panose="02020603050405020304" pitchFamily="18" charset="0"/>
              </a:rPr>
              <a:t> </a:t>
            </a:r>
            <a:endParaRPr lang="ru-RU" sz="2400"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395"/>
          <a:stretch/>
        </p:blipFill>
        <p:spPr bwMode="auto">
          <a:xfrm>
            <a:off x="189830" y="1052736"/>
            <a:ext cx="3635821" cy="5033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8696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342</TotalTime>
  <Words>1341</Words>
  <Application>Microsoft Office PowerPoint</Application>
  <PresentationFormat>Экран (4:3)</PresentationFormat>
  <Paragraphs>52</Paragraphs>
  <Slides>26</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26</vt:i4>
      </vt:variant>
    </vt:vector>
  </HeadingPairs>
  <TitlesOfParts>
    <vt:vector size="28" baseType="lpstr">
      <vt:lpstr>Тема Office</vt:lpstr>
      <vt:lpstr>Объект упаковщика для оболочки</vt:lpstr>
      <vt:lpstr>Куклы в народном календаре</vt:lpstr>
      <vt:lpstr>Презентация PowerPoint</vt:lpstr>
      <vt:lpstr>Презентация PowerPoint</vt:lpstr>
      <vt:lpstr>Презентация PowerPoint</vt:lpstr>
      <vt:lpstr>Презентация PowerPoint</vt:lpstr>
      <vt:lpstr>Презентация PowerPoint</vt:lpstr>
      <vt:lpstr>Кукла Пеленашка</vt:lpstr>
      <vt:lpstr>Кукла - Травница</vt:lpstr>
      <vt:lpstr>Кукла Птица Радость поворачивает время жизни на весну. Это женский оберег на светлое, весеннее настроение, на женскую привлекательность – умение заряжать своим настроением окружающее пространство, притягательность, на счастливые перемены в жизни. Кукла также способна помочь женщине осознать своё предназначение, раскрыть в себе женскую силу. Особенно украшали головные уборы в виде птиц. Украшали перьями, меховыми опушками. Женщины сами принимали образы птиц. Было поверье, что если женщине птица села на голову, на плечо или на руку, весь год у нее будет счастливым и удачным. Считалось, что птицы приносят на крыльях весну, и если во время обряда заклинания весны птица садилась на женщину, это был добрый знак того, что весь год у неё будет счастливым. </vt:lpstr>
      <vt:lpstr>Кукла «Неразлучники» </vt:lpstr>
      <vt:lpstr>Кукла Рябинка</vt:lpstr>
      <vt:lpstr>Кукла – Зернушка (Крупеничка)  </vt:lpstr>
      <vt:lpstr>В руках перед собой Спиридон держит колесо — символ Солнца. Солнце дает нам богатство, успех в любых начинаниях, высокое положение в обществе, жизнерадостность и энергичность. Спиридон - Солнцеворот наделяет своего хозяина способностью «выруливать» из различных ситуаций, проявляя при этом солнечные качества: ответственность, честность, благородство и щедрость. Считается, что «Спиридон-солнцеворот» может кардинально повернуть жизнь в нужную сторону, одним только поворотом солнца! Традиционно эта кукла изготавливалась на зимнее солнцестояние 24-25 декабря, когда происходит «поворот солнца на лето, зимы на мороз». т. е. прибавление светового дня. Обязательный атрибут этой куклы колесо-Символ солнца. Задумали важное дело — сделайте сначала Спиридона. Эта куколка подойдет любому мужчине или подростку. Его обладатель будет держать свою судьбу в своих руках, и сам станет управлять событиями в своей жизни. Спиридона желательно поставить на видном для хозяина месте в доме (возле рабочего места или на восточной стороне).</vt:lpstr>
      <vt:lpstr>Кукла Ангел</vt:lpstr>
      <vt:lpstr>Кукла Кувадка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Беларуская лялька (Белорусская кукла)</dc:title>
  <dc:creator>Кука</dc:creator>
  <cp:lastModifiedBy>Пользователь Windows</cp:lastModifiedBy>
  <cp:revision>31</cp:revision>
  <dcterms:created xsi:type="dcterms:W3CDTF">2019-01-15T08:39:00Z</dcterms:created>
  <dcterms:modified xsi:type="dcterms:W3CDTF">2020-10-05T05:46:01Z</dcterms:modified>
</cp:coreProperties>
</file>