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6" r:id="rId3"/>
    <p:sldId id="277" r:id="rId4"/>
    <p:sldId id="257" r:id="rId5"/>
    <p:sldId id="258" r:id="rId6"/>
    <p:sldId id="259" r:id="rId7"/>
    <p:sldId id="263" r:id="rId8"/>
    <p:sldId id="260" r:id="rId9"/>
    <p:sldId id="261" r:id="rId10"/>
    <p:sldId id="262" r:id="rId11"/>
    <p:sldId id="266" r:id="rId12"/>
    <p:sldId id="264" r:id="rId13"/>
    <p:sldId id="265" r:id="rId14"/>
    <p:sldId id="267" r:id="rId15"/>
    <p:sldId id="268" r:id="rId16"/>
    <p:sldId id="269" r:id="rId17"/>
    <p:sldId id="270" r:id="rId18"/>
    <p:sldId id="271" r:id="rId19"/>
    <p:sldId id="275" r:id="rId20"/>
    <p:sldId id="273"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28.07.2020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28.07.2020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28.07.2020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28.07.2020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28.07.2020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28.07.2020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28.07.2020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28.07.2020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28.07.2020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28.07.2020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28.07.2020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28.07.2020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5661248"/>
            <a:ext cx="7772400" cy="934284"/>
          </a:xfrm>
        </p:spPr>
        <p:txBody>
          <a:bodyPr>
            <a:normAutofit fontScale="90000"/>
          </a:bodyPr>
          <a:lstStyle/>
          <a:p>
            <a:r>
              <a:rPr lang="ru-RU" dirty="0" smtClean="0">
                <a:latin typeface="Times New Roman" panose="02020603050405020304" pitchFamily="18" charset="0"/>
                <a:cs typeface="Times New Roman" panose="02020603050405020304" pitchFamily="18" charset="0"/>
              </a:rPr>
              <a:t>Календарные народные праздники</a:t>
            </a:r>
            <a:endParaRPr lang="ru-RU" dirty="0">
              <a:latin typeface="Times New Roman" panose="02020603050405020304" pitchFamily="18" charset="0"/>
              <a:cs typeface="Times New Roman" panose="02020603050405020304" pitchFamily="18" charset="0"/>
            </a:endParaRPr>
          </a:p>
        </p:txBody>
      </p:sp>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01216"/>
            <a:ext cx="8568952" cy="5659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96450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525" y="0"/>
            <a:ext cx="91630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395536" y="260648"/>
            <a:ext cx="8496944" cy="6192688"/>
          </a:xfrm>
        </p:spPr>
        <p:txBody>
          <a:bodyPr>
            <a:normAutofit fontScale="25000" lnSpcReduction="20000"/>
          </a:bodyPr>
          <a:lstStyle/>
          <a:p>
            <a:pPr marL="0" indent="0">
              <a:buNone/>
            </a:pPr>
            <a:r>
              <a:rPr lang="ru-RU" sz="5600" b="1" u="sng" dirty="0" smtClean="0">
                <a:solidFill>
                  <a:srgbClr val="FF0000"/>
                </a:solidFill>
                <a:latin typeface="Times New Roman" panose="02020603050405020304" pitchFamily="18" charset="0"/>
                <a:cs typeface="Times New Roman" panose="02020603050405020304" pitchFamily="18" charset="0"/>
              </a:rPr>
              <a:t>Январь </a:t>
            </a:r>
            <a:endParaRPr lang="ru-RU" sz="4800" dirty="0" smtClean="0">
              <a:latin typeface="Times New Roman" panose="02020603050405020304" pitchFamily="18" charset="0"/>
              <a:cs typeface="Times New Roman" panose="02020603050405020304" pitchFamily="18" charset="0"/>
            </a:endParaRPr>
          </a:p>
          <a:p>
            <a:pPr marL="0" indent="0">
              <a:buNone/>
            </a:pPr>
            <a:r>
              <a:rPr lang="ru-RU" sz="4800" b="1" dirty="0" smtClean="0">
                <a:latin typeface="Times New Roman" panose="02020603050405020304" pitchFamily="18" charset="0"/>
                <a:cs typeface="Times New Roman" panose="02020603050405020304" pitchFamily="18" charset="0"/>
              </a:rPr>
              <a:t>1 </a:t>
            </a:r>
            <a:r>
              <a:rPr lang="ru-RU" sz="4800" b="1" dirty="0">
                <a:latin typeface="Times New Roman" panose="02020603050405020304" pitchFamily="18" charset="0"/>
                <a:cs typeface="Times New Roman" panose="02020603050405020304" pitchFamily="18" charset="0"/>
              </a:rPr>
              <a:t>января </a:t>
            </a:r>
            <a:r>
              <a:rPr lang="ru-RU" sz="4800" dirty="0">
                <a:latin typeface="Times New Roman" panose="02020603050405020304" pitchFamily="18" charset="0"/>
                <a:cs typeface="Times New Roman" panose="02020603050405020304" pitchFamily="18" charset="0"/>
              </a:rPr>
              <a:t>- день святого христианского мученика </a:t>
            </a:r>
            <a:r>
              <a:rPr lang="ru-RU" sz="4800" dirty="0" err="1">
                <a:latin typeface="Times New Roman" panose="02020603050405020304" pitchFamily="18" charset="0"/>
                <a:cs typeface="Times New Roman" panose="02020603050405020304" pitchFamily="18" charset="0"/>
              </a:rPr>
              <a:t>Вонифатия</a:t>
            </a:r>
            <a:r>
              <a:rPr lang="ru-RU" sz="4800" dirty="0">
                <a:latin typeface="Times New Roman" panose="02020603050405020304" pitchFamily="18" charset="0"/>
                <a:cs typeface="Times New Roman" panose="02020603050405020304" pitchFamily="18" charset="0"/>
              </a:rPr>
              <a:t> – целителя от пьянства и покровителя людей, больных алкоголем. Именно он определил меру потребления </a:t>
            </a:r>
            <a:r>
              <a:rPr lang="ru-RU" sz="4800" dirty="0" smtClean="0">
                <a:latin typeface="Times New Roman" panose="02020603050405020304" pitchFamily="18" charset="0"/>
                <a:cs typeface="Times New Roman" panose="02020603050405020304" pitchFamily="18" charset="0"/>
              </a:rPr>
              <a:t>вина. До </a:t>
            </a:r>
            <a:r>
              <a:rPr lang="ru-RU" sz="4800" dirty="0">
                <a:latin typeface="Times New Roman" panose="02020603050405020304" pitchFamily="18" charset="0"/>
                <a:cs typeface="Times New Roman" panose="02020603050405020304" pitchFamily="18" charset="0"/>
              </a:rPr>
              <a:t>христианства этот день посвящался памяти могучего богатыря земли русской, былинного героя Ильи Муромца.</a:t>
            </a:r>
          </a:p>
          <a:p>
            <a:pPr marL="0" indent="0">
              <a:buNone/>
            </a:pPr>
            <a:r>
              <a:rPr lang="ru-RU" sz="4800" b="1" dirty="0" smtClean="0">
                <a:latin typeface="Times New Roman" panose="02020603050405020304" pitchFamily="18" charset="0"/>
                <a:cs typeface="Times New Roman" panose="02020603050405020304" pitchFamily="18" charset="0"/>
              </a:rPr>
              <a:t>2 </a:t>
            </a:r>
            <a:r>
              <a:rPr lang="ru-RU" sz="4800" b="1" dirty="0">
                <a:latin typeface="Times New Roman" panose="02020603050405020304" pitchFamily="18" charset="0"/>
                <a:cs typeface="Times New Roman" panose="02020603050405020304" pitchFamily="18" charset="0"/>
              </a:rPr>
              <a:t>января </a:t>
            </a:r>
            <a:r>
              <a:rPr lang="ru-RU" sz="4800" dirty="0">
                <a:latin typeface="Times New Roman" panose="02020603050405020304" pitchFamily="18" charset="0"/>
                <a:cs typeface="Times New Roman" panose="02020603050405020304" pitchFamily="18" charset="0"/>
              </a:rPr>
              <a:t>- день Игнатия Богоносца, отмечался как домашний, семейный праздник. В этот день служили молебен и затем во время крестного хода обносили иконы вокруг деревни, чтобы уберечь себя и своё добро от особой нечисти - </a:t>
            </a:r>
            <a:r>
              <a:rPr lang="ru-RU" sz="4800" dirty="0" err="1">
                <a:latin typeface="Times New Roman" panose="02020603050405020304" pitchFamily="18" charset="0"/>
                <a:cs typeface="Times New Roman" panose="02020603050405020304" pitchFamily="18" charset="0"/>
              </a:rPr>
              <a:t>шуликанов</a:t>
            </a:r>
            <a:r>
              <a:rPr lang="ru-RU" sz="4800" dirty="0">
                <a:latin typeface="Times New Roman" panose="02020603050405020304" pitchFamily="18" charset="0"/>
                <a:cs typeface="Times New Roman" panose="02020603050405020304" pitchFamily="18" charset="0"/>
              </a:rPr>
              <a:t> (от древнерусского слова «</a:t>
            </a:r>
            <a:r>
              <a:rPr lang="ru-RU" sz="4800" dirty="0" err="1">
                <a:latin typeface="Times New Roman" panose="02020603050405020304" pitchFamily="18" charset="0"/>
                <a:cs typeface="Times New Roman" panose="02020603050405020304" pitchFamily="18" charset="0"/>
              </a:rPr>
              <a:t>шуй</a:t>
            </a:r>
            <a:r>
              <a:rPr lang="ru-RU" sz="4800" dirty="0">
                <a:latin typeface="Times New Roman" panose="02020603050405020304" pitchFamily="18" charset="0"/>
                <a:cs typeface="Times New Roman" panose="02020603050405020304" pitchFamily="18" charset="0"/>
              </a:rPr>
              <a:t>», что означает «плохой, левый»). С позиций христианства, это маленькие чертенята. Для защиты от них хозяин вечером втыкал в порог топор, а хозяйка – в притолоку серп. Сила острого серпа и топора должна была передаться двери и порогу, чтобы защитить от зла вход в дом</a:t>
            </a:r>
            <a:r>
              <a:rPr lang="ru-RU" sz="4800" dirty="0" smtClean="0">
                <a:latin typeface="Times New Roman" panose="02020603050405020304" pitchFamily="18" charset="0"/>
                <a:cs typeface="Times New Roman" panose="02020603050405020304" pitchFamily="18" charset="0"/>
              </a:rPr>
              <a:t>.</a:t>
            </a:r>
            <a:endParaRPr lang="ru-RU" sz="4800" dirty="0">
              <a:latin typeface="Times New Roman" panose="02020603050405020304" pitchFamily="18" charset="0"/>
              <a:cs typeface="Times New Roman" panose="02020603050405020304" pitchFamily="18" charset="0"/>
            </a:endParaRPr>
          </a:p>
          <a:p>
            <a:pPr marL="0" indent="0">
              <a:buNone/>
            </a:pPr>
            <a:r>
              <a:rPr lang="ru-RU" sz="4800" b="1" dirty="0">
                <a:latin typeface="Times New Roman" panose="02020603050405020304" pitchFamily="18" charset="0"/>
                <a:cs typeface="Times New Roman" panose="02020603050405020304" pitchFamily="18" charset="0"/>
              </a:rPr>
              <a:t>6 января </a:t>
            </a:r>
            <a:r>
              <a:rPr lang="ru-RU" sz="4800" dirty="0">
                <a:latin typeface="Times New Roman" panose="02020603050405020304" pitchFamily="18" charset="0"/>
                <a:cs typeface="Times New Roman" panose="02020603050405020304" pitchFamily="18" charset="0"/>
              </a:rPr>
              <a:t>– Рождественский сочельник, преддверие Рождества Христова</a:t>
            </a:r>
            <a:r>
              <a:rPr lang="ru-RU" sz="4800" dirty="0" smtClean="0">
                <a:latin typeface="Times New Roman" panose="02020603050405020304" pitchFamily="18" charset="0"/>
                <a:cs typeface="Times New Roman" panose="02020603050405020304" pitchFamily="18" charset="0"/>
              </a:rPr>
              <a:t>.</a:t>
            </a:r>
            <a:endParaRPr lang="ru-RU" sz="4800" dirty="0">
              <a:latin typeface="Times New Roman" panose="02020603050405020304" pitchFamily="18" charset="0"/>
              <a:cs typeface="Times New Roman" panose="02020603050405020304" pitchFamily="18" charset="0"/>
            </a:endParaRPr>
          </a:p>
          <a:p>
            <a:pPr marL="0" indent="0">
              <a:buNone/>
            </a:pPr>
            <a:r>
              <a:rPr lang="ru-RU" sz="4800" b="1" dirty="0">
                <a:latin typeface="Times New Roman" panose="02020603050405020304" pitchFamily="18" charset="0"/>
                <a:cs typeface="Times New Roman" panose="02020603050405020304" pitchFamily="18" charset="0"/>
              </a:rPr>
              <a:t>7 января </a:t>
            </a:r>
            <a:r>
              <a:rPr lang="ru-RU" sz="4800" dirty="0">
                <a:latin typeface="Times New Roman" panose="02020603050405020304" pitchFamily="18" charset="0"/>
                <a:cs typeface="Times New Roman" panose="02020603050405020304" pitchFamily="18" charset="0"/>
              </a:rPr>
              <a:t>– Рождество Христово, начало Святок, многодневное празднование которых заканчивалось на Крещение, 19 января. </a:t>
            </a:r>
          </a:p>
          <a:p>
            <a:pPr marL="0" indent="0">
              <a:buNone/>
            </a:pPr>
            <a:r>
              <a:rPr lang="ru-RU" sz="4800" b="1" dirty="0">
                <a:latin typeface="Times New Roman" panose="02020603050405020304" pitchFamily="18" charset="0"/>
                <a:cs typeface="Times New Roman" panose="02020603050405020304" pitchFamily="18" charset="0"/>
              </a:rPr>
              <a:t>14 января </a:t>
            </a:r>
            <a:r>
              <a:rPr lang="ru-RU" sz="4800" dirty="0" smtClean="0">
                <a:latin typeface="Times New Roman" panose="02020603050405020304" pitchFamily="18" charset="0"/>
                <a:cs typeface="Times New Roman" panose="02020603050405020304" pitchFamily="18" charset="0"/>
              </a:rPr>
              <a:t>–Этот </a:t>
            </a:r>
            <a:r>
              <a:rPr lang="ru-RU" sz="4800" dirty="0">
                <a:latin typeface="Times New Roman" panose="02020603050405020304" pitchFamily="18" charset="0"/>
                <a:cs typeface="Times New Roman" panose="02020603050405020304" pitchFamily="18" charset="0"/>
              </a:rPr>
              <a:t>день особенно знаменит уникальным событием – </a:t>
            </a:r>
            <a:r>
              <a:rPr lang="ru-RU" sz="5600" i="1" dirty="0">
                <a:latin typeface="Times New Roman" panose="02020603050405020304" pitchFamily="18" charset="0"/>
                <a:cs typeface="Times New Roman" panose="02020603050405020304" pitchFamily="18" charset="0"/>
              </a:rPr>
              <a:t>вторичным празднованием Нового года, т.е. Новым годом по старому стилю. В ночь с 13 на 14 января – в Васильев (щедрый) вечер – вновь собирали новогодний стол, где особенно примечательным было такое обилие печеного, что празднующие могли не увидеть друг друга за грудой пирогов. Другой приметой этого вечера были последние гадания: девушек – о замужестве, семейных людей – об урожае грядущего года</a:t>
            </a:r>
            <a:r>
              <a:rPr lang="ru-RU" sz="5600" i="1" dirty="0" smtClean="0">
                <a:latin typeface="Times New Roman" panose="02020603050405020304" pitchFamily="18" charset="0"/>
                <a:cs typeface="Times New Roman" panose="02020603050405020304" pitchFamily="18" charset="0"/>
              </a:rPr>
              <a:t>.</a:t>
            </a:r>
            <a:endParaRPr lang="ru-RU" sz="5600" i="1" dirty="0">
              <a:latin typeface="Times New Roman" panose="02020603050405020304" pitchFamily="18" charset="0"/>
              <a:cs typeface="Times New Roman" panose="02020603050405020304" pitchFamily="18" charset="0"/>
            </a:endParaRPr>
          </a:p>
          <a:p>
            <a:pPr marL="0" indent="0">
              <a:buNone/>
            </a:pPr>
            <a:r>
              <a:rPr lang="ru-RU" sz="4800" b="1" dirty="0">
                <a:latin typeface="Times New Roman" panose="02020603050405020304" pitchFamily="18" charset="0"/>
                <a:cs typeface="Times New Roman" panose="02020603050405020304" pitchFamily="18" charset="0"/>
              </a:rPr>
              <a:t>19 января </a:t>
            </a:r>
            <a:r>
              <a:rPr lang="ru-RU" sz="4800" dirty="0">
                <a:latin typeface="Times New Roman" panose="02020603050405020304" pitchFamily="18" charset="0"/>
                <a:cs typeface="Times New Roman" panose="02020603050405020304" pitchFamily="18" charset="0"/>
              </a:rPr>
              <a:t>– Крещение Господне по церковному календарю, </a:t>
            </a:r>
            <a:r>
              <a:rPr lang="ru-RU" sz="4800" dirty="0" err="1">
                <a:latin typeface="Times New Roman" panose="02020603050405020304" pitchFamily="18" charset="0"/>
                <a:cs typeface="Times New Roman" panose="02020603050405020304" pitchFamily="18" charset="0"/>
              </a:rPr>
              <a:t>Водокрещи</a:t>
            </a:r>
            <a:r>
              <a:rPr lang="ru-RU" sz="4800" dirty="0">
                <a:latin typeface="Times New Roman" panose="02020603050405020304" pitchFamily="18" charset="0"/>
                <a:cs typeface="Times New Roman" panose="02020603050405020304" pitchFamily="18" charset="0"/>
              </a:rPr>
              <a:t> – по народному. В преддверии Крещения, 18 января, отмечали праздник снега и чистоты – Крещенский сочельник. В этот день собирали снег, так как вода из него может исцелить многие болезни.  В полночь ходили к проруби за водой, потому что считалось, что в эту ночь открываются небеса и их отражение в воде делает её святой.</a:t>
            </a:r>
          </a:p>
          <a:p>
            <a:pPr marL="0" indent="0">
              <a:buNone/>
            </a:pPr>
            <a:r>
              <a:rPr lang="ru-RU" sz="4800" dirty="0">
                <a:latin typeface="Times New Roman" panose="02020603050405020304" pitchFamily="18" charset="0"/>
                <a:cs typeface="Times New Roman" panose="02020603050405020304" pitchFamily="18" charset="0"/>
              </a:rPr>
              <a:t>Тема святой воды была основной и на Крещенье. Крещенской водой должны были очиститься все, кто принимал участие в гадании, </a:t>
            </a:r>
            <a:r>
              <a:rPr lang="ru-RU" sz="4800" dirty="0" err="1">
                <a:latin typeface="Times New Roman" panose="02020603050405020304" pitchFamily="18" charset="0"/>
                <a:cs typeface="Times New Roman" panose="02020603050405020304" pitchFamily="18" charset="0"/>
              </a:rPr>
              <a:t>колядовании</a:t>
            </a:r>
            <a:r>
              <a:rPr lang="ru-RU" sz="4800" dirty="0">
                <a:latin typeface="Times New Roman" panose="02020603050405020304" pitchFamily="18" charset="0"/>
                <a:cs typeface="Times New Roman" panose="02020603050405020304" pitchFamily="18" charset="0"/>
              </a:rPr>
              <a:t> и играх ряженых. Вплоть до купания в проруби, если грех был серьезным. В этот день охотно крестили детей, так как это могло их сделать счастливыми людьми.</a:t>
            </a:r>
          </a:p>
          <a:p>
            <a:pPr marL="0" indent="0">
              <a:buNone/>
            </a:pPr>
            <a:r>
              <a:rPr lang="ru-RU" sz="4800" dirty="0">
                <a:latin typeface="Times New Roman" panose="02020603050405020304" pitchFamily="18" charset="0"/>
                <a:cs typeface="Times New Roman" panose="02020603050405020304" pitchFamily="18" charset="0"/>
              </a:rPr>
              <a:t>Крещение завершало Святки, но открывало свадебный сезон, продолжавшийся весь февраль до празднования Масленицы</a:t>
            </a:r>
            <a:r>
              <a:rPr lang="ru-RU" sz="4800" dirty="0" smtClean="0">
                <a:latin typeface="Times New Roman" panose="02020603050405020304" pitchFamily="18" charset="0"/>
                <a:cs typeface="Times New Roman" panose="02020603050405020304" pitchFamily="18" charset="0"/>
              </a:rPr>
              <a:t>.</a:t>
            </a:r>
            <a:endParaRPr lang="ru-RU" sz="4800" dirty="0">
              <a:latin typeface="Times New Roman" panose="02020603050405020304" pitchFamily="18" charset="0"/>
              <a:cs typeface="Times New Roman" panose="02020603050405020304" pitchFamily="18" charset="0"/>
            </a:endParaRPr>
          </a:p>
          <a:p>
            <a:pPr marL="0" indent="0">
              <a:buNone/>
            </a:pPr>
            <a:r>
              <a:rPr lang="ru-RU" sz="4800" b="1" dirty="0">
                <a:latin typeface="Times New Roman" panose="02020603050405020304" pitchFamily="18" charset="0"/>
                <a:cs typeface="Times New Roman" panose="02020603050405020304" pitchFamily="18" charset="0"/>
              </a:rPr>
              <a:t>25 января </a:t>
            </a:r>
            <a:r>
              <a:rPr lang="ru-RU" sz="4800" dirty="0">
                <a:latin typeface="Times New Roman" panose="02020603050405020304" pitchFamily="18" charset="0"/>
                <a:cs typeface="Times New Roman" panose="02020603050405020304" pitchFamily="18" charset="0"/>
              </a:rPr>
              <a:t>– Татьянин день, или бабий кнут, т.е. угол у печи. Свое название этот день получил в честь святой мученицы Татьяны (</a:t>
            </a:r>
            <a:r>
              <a:rPr lang="ru-RU" sz="4800" dirty="0" err="1">
                <a:latin typeface="Times New Roman" panose="02020603050405020304" pitchFamily="18" charset="0"/>
                <a:cs typeface="Times New Roman" panose="02020603050405020304" pitchFamily="18" charset="0"/>
              </a:rPr>
              <a:t>Татианы</a:t>
            </a:r>
            <a:r>
              <a:rPr lang="ru-RU" sz="4800" dirty="0">
                <a:latin typeface="Times New Roman" panose="02020603050405020304" pitchFamily="18" charset="0"/>
                <a:cs typeface="Times New Roman" panose="02020603050405020304" pitchFamily="18" charset="0"/>
              </a:rPr>
              <a:t>), дочери знатного римского сановника и тайного христианина, арестованной из-за ее отказа принести жертвы языческим идолам. Зверские мучения, которым подвергали Татьяну, или не причиняли ей вреда, или за ночь следы их бесследно исчезали, или сами мучители страдали от ударов, наносимых невидимой рукой. Потрясенные ее стойкостью, палачи сами обратились к христианству и </a:t>
            </a:r>
            <a:r>
              <a:rPr lang="ru-RU" sz="5600" dirty="0">
                <a:latin typeface="Times New Roman" panose="02020603050405020304" pitchFamily="18" charset="0"/>
                <a:cs typeface="Times New Roman" panose="02020603050405020304" pitchFamily="18" charset="0"/>
              </a:rPr>
              <a:t>приняли крещение в собственной крови. Удивительная и трагическая история, но известная немногим. </a:t>
            </a:r>
            <a:endParaRPr lang="ru-RU" sz="5600" dirty="0" smtClean="0">
              <a:latin typeface="Times New Roman" panose="02020603050405020304" pitchFamily="18" charset="0"/>
              <a:cs typeface="Times New Roman" panose="02020603050405020304" pitchFamily="18" charset="0"/>
            </a:endParaRPr>
          </a:p>
          <a:p>
            <a:pPr marL="0" indent="0">
              <a:buNone/>
            </a:pPr>
            <a:r>
              <a:rPr lang="ru-RU" sz="4800" b="1" u="sng" dirty="0" smtClean="0">
                <a:solidFill>
                  <a:srgbClr val="FF0000"/>
                </a:solidFill>
                <a:latin typeface="Times New Roman" panose="02020603050405020304" pitchFamily="18" charset="0"/>
                <a:cs typeface="Times New Roman" panose="02020603050405020304" pitchFamily="18" charset="0"/>
              </a:rPr>
              <a:t>ФЕВРАЛЬ</a:t>
            </a:r>
            <a:endParaRPr lang="ru-RU" sz="5600" dirty="0">
              <a:latin typeface="Times New Roman" panose="02020603050405020304" pitchFamily="18" charset="0"/>
              <a:cs typeface="Times New Roman" panose="02020603050405020304" pitchFamily="18" charset="0"/>
            </a:endParaRPr>
          </a:p>
          <a:p>
            <a:pPr marL="0" indent="0">
              <a:buNone/>
            </a:pPr>
            <a:r>
              <a:rPr lang="ru-RU" sz="4800" b="1" dirty="0">
                <a:latin typeface="Times New Roman" panose="02020603050405020304" pitchFamily="18" charset="0"/>
                <a:cs typeface="Times New Roman" panose="02020603050405020304" pitchFamily="18" charset="0"/>
              </a:rPr>
              <a:t>10 февраля – </a:t>
            </a:r>
            <a:r>
              <a:rPr lang="ru-RU" sz="4800" b="1" dirty="0" err="1" smtClean="0">
                <a:latin typeface="Times New Roman" panose="02020603050405020304" pitchFamily="18" charset="0"/>
                <a:cs typeface="Times New Roman" panose="02020603050405020304" pitchFamily="18" charset="0"/>
              </a:rPr>
              <a:t>Кудесы</a:t>
            </a:r>
            <a:r>
              <a:rPr lang="ru-RU" sz="4800" b="1" dirty="0" smtClean="0">
                <a:latin typeface="Times New Roman" panose="02020603050405020304" pitchFamily="18" charset="0"/>
                <a:cs typeface="Times New Roman" panose="02020603050405020304" pitchFamily="18" charset="0"/>
              </a:rPr>
              <a:t>. </a:t>
            </a:r>
            <a:r>
              <a:rPr lang="ru-RU" sz="4800" dirty="0" smtClean="0">
                <a:latin typeface="Times New Roman" panose="02020603050405020304" pitchFamily="18" charset="0"/>
                <a:cs typeface="Times New Roman" panose="02020603050405020304" pitchFamily="18" charset="0"/>
              </a:rPr>
              <a:t>Праздник</a:t>
            </a:r>
            <a:r>
              <a:rPr lang="ru-RU" sz="4800" b="1" dirty="0" smtClean="0">
                <a:latin typeface="Times New Roman" panose="02020603050405020304" pitchFamily="18" charset="0"/>
                <a:cs typeface="Times New Roman" panose="02020603050405020304" pitchFamily="18" charset="0"/>
              </a:rPr>
              <a:t> </a:t>
            </a:r>
            <a:r>
              <a:rPr lang="ru-RU" sz="4800" dirty="0" smtClean="0">
                <a:latin typeface="Times New Roman" panose="02020603050405020304" pitchFamily="18" charset="0"/>
                <a:cs typeface="Times New Roman" panose="02020603050405020304" pitchFamily="18" charset="0"/>
              </a:rPr>
              <a:t>посвящен домовому. Его задабривали.</a:t>
            </a:r>
            <a:endParaRPr lang="ru-RU" sz="4800" dirty="0">
              <a:latin typeface="Times New Roman" panose="02020603050405020304" pitchFamily="18" charset="0"/>
              <a:cs typeface="Times New Roman" panose="02020603050405020304" pitchFamily="18" charset="0"/>
            </a:endParaRPr>
          </a:p>
          <a:p>
            <a:pPr marL="0" indent="0">
              <a:buNone/>
            </a:pPr>
            <a:r>
              <a:rPr lang="ru-RU" sz="4800" b="1" dirty="0">
                <a:latin typeface="Times New Roman" panose="02020603050405020304" pitchFamily="18" charset="0"/>
                <a:cs typeface="Times New Roman" panose="02020603050405020304" pitchFamily="18" charset="0"/>
              </a:rPr>
              <a:t>15 февраля – Сретение</a:t>
            </a:r>
            <a:r>
              <a:rPr lang="ru-RU" sz="4800" dirty="0">
                <a:latin typeface="Times New Roman" panose="02020603050405020304" pitchFamily="18" charset="0"/>
                <a:cs typeface="Times New Roman" panose="02020603050405020304" pitchFamily="18" charset="0"/>
              </a:rPr>
              <a:t>, граница между зимой и летом. В этот день все душевные силы и молитвы русского человека были направлены на приманивание весны и солнца. Если в результате просьб солнце появлялось, значит весна откликнулась, первая встреча с ней состоялась. В ином случае впереди всех ждали суровые </a:t>
            </a:r>
            <a:r>
              <a:rPr lang="ru-RU" sz="4800" dirty="0" err="1">
                <a:latin typeface="Times New Roman" panose="02020603050405020304" pitchFamily="18" charset="0"/>
                <a:cs typeface="Times New Roman" panose="02020603050405020304" pitchFamily="18" charset="0"/>
              </a:rPr>
              <a:t>власьевские</a:t>
            </a:r>
            <a:r>
              <a:rPr lang="ru-RU" sz="4800" dirty="0">
                <a:latin typeface="Times New Roman" panose="02020603050405020304" pitchFamily="18" charset="0"/>
                <a:cs typeface="Times New Roman" panose="02020603050405020304" pitchFamily="18" charset="0"/>
              </a:rPr>
              <a:t> морозы.</a:t>
            </a:r>
          </a:p>
          <a:p>
            <a:pPr marL="0" indent="0">
              <a:buNone/>
            </a:pPr>
            <a:r>
              <a:rPr lang="ru-RU" sz="4800" b="1" dirty="0">
                <a:latin typeface="Times New Roman" panose="02020603050405020304" pitchFamily="18" charset="0"/>
                <a:cs typeface="Times New Roman" panose="02020603050405020304" pitchFamily="18" charset="0"/>
              </a:rPr>
              <a:t>24 февраля – Власьев день, </a:t>
            </a:r>
            <a:r>
              <a:rPr lang="ru-RU" sz="4800" dirty="0">
                <a:latin typeface="Times New Roman" panose="02020603050405020304" pitchFamily="18" charset="0"/>
                <a:cs typeface="Times New Roman" panose="02020603050405020304" pitchFamily="18" charset="0"/>
              </a:rPr>
              <a:t>а в языческие времена – день Велеса, бога богатства, скота и хозяина зверей. В этот день со всей деревни скот сгоняли  к церкви и освящали его крещенской водой. Однако еще и в полночь женщины выходили с метлой и кочергой и трижды «опахивали» деревню. При этом одна из них била в сковородку, остальные размахивали метлами и кочергами в честь Велеса, помогая ему отогнать смерть от скота.</a:t>
            </a:r>
          </a:p>
          <a:p>
            <a:pPr marL="0" indent="0">
              <a:buNone/>
            </a:pPr>
            <a:endParaRPr lang="ru-RU" sz="5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35669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fontScale="90000"/>
          </a:bodyPr>
          <a:lstStyle/>
          <a:p>
            <a:r>
              <a:rPr lang="ru-RU" dirty="0" smtClean="0"/>
              <a:t>Весна </a:t>
            </a:r>
            <a:endParaRPr lang="ru-RU"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1640" y="980728"/>
            <a:ext cx="6408712" cy="5517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69819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0"/>
            <a:ext cx="92745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51520" y="260648"/>
            <a:ext cx="8640960" cy="6264696"/>
          </a:xfrm>
        </p:spPr>
        <p:txBody>
          <a:bodyPr>
            <a:normAutofit fontScale="90000"/>
          </a:bodyPr>
          <a:lstStyle/>
          <a:p>
            <a:pPr algn="l"/>
            <a:r>
              <a:rPr lang="ru-RU" sz="1600" dirty="0">
                <a:latin typeface="Times New Roman" panose="02020603050405020304" pitchFamily="18" charset="0"/>
                <a:cs typeface="Times New Roman" panose="02020603050405020304" pitchFamily="18" charset="0"/>
              </a:rPr>
              <a:t>Масленица – праздник весны. Самый разгульный праздник на Руси. Сама природа на Масленицу радуется, чаще выглядывает Солнышко. Масленица не только встреча весны, но и поминки по Зиме. Это поминание связано с поминанием всех почивших родных. Сохранился обычай на масленицу печь блины, которые являются необходимой частью поминального обряда. Первый масленичный блин клали на </a:t>
            </a:r>
            <a:r>
              <a:rPr lang="ru-RU" sz="1600" dirty="0" smtClean="0">
                <a:latin typeface="Times New Roman" panose="02020603050405020304" pitchFamily="18" charset="0"/>
                <a:cs typeface="Times New Roman" panose="02020603050405020304" pitchFamily="18" charset="0"/>
              </a:rPr>
              <a:t>сжиганием </a:t>
            </a:r>
            <a:r>
              <a:rPr lang="ru-RU" sz="1600" dirty="0">
                <a:latin typeface="Times New Roman" panose="02020603050405020304" pitchFamily="18" charset="0"/>
                <a:cs typeface="Times New Roman" panose="02020603050405020304" pitchFamily="18" charset="0"/>
              </a:rPr>
              <a:t>чучела Масленицы.</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После Масленицы Великий пост.</a:t>
            </a:r>
            <a:br>
              <a:rPr lang="ru-RU" sz="1600"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1 марта. </a:t>
            </a:r>
            <a:r>
              <a:rPr lang="ru-RU" sz="1600" dirty="0" err="1">
                <a:latin typeface="Times New Roman" panose="02020603050405020304" pitchFamily="18" charset="0"/>
                <a:cs typeface="Times New Roman" panose="02020603050405020304" pitchFamily="18" charset="0"/>
              </a:rPr>
              <a:t>Мариамна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Маремьяна</a:t>
            </a:r>
            <a:r>
              <a:rPr lang="ru-RU" sz="1600" dirty="0">
                <a:latin typeface="Times New Roman" panose="02020603050405020304" pitchFamily="18" charset="0"/>
                <a:cs typeface="Times New Roman" panose="02020603050405020304" pitchFamily="18" charset="0"/>
              </a:rPr>
              <a:t>. После крещения цыган шубу продает, а морозов жди на Афанасия Пучеглаза и </a:t>
            </a:r>
            <a:r>
              <a:rPr lang="ru-RU" sz="1600" dirty="0" err="1">
                <a:latin typeface="Times New Roman" panose="02020603050405020304" pitchFamily="18" charset="0"/>
                <a:cs typeface="Times New Roman" panose="02020603050405020304" pitchFamily="18" charset="0"/>
              </a:rPr>
              <a:t>Маремьяну</a:t>
            </a:r>
            <a:r>
              <a:rPr lang="ru-RU" sz="1600" dirty="0">
                <a:latin typeface="Times New Roman" panose="02020603050405020304" pitchFamily="18" charset="0"/>
                <a:cs typeface="Times New Roman" panose="02020603050405020304" pitchFamily="18" charset="0"/>
              </a:rPr>
              <a:t> Кикимору. Один из самых тяжелых дней в году. Если в этот день вымыть пол, многократно называя имя врага своего, то он больше никогда не подойдет к вашему дому.</a:t>
            </a:r>
            <a:br>
              <a:rPr lang="ru-RU" sz="1600"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2 марта. </a:t>
            </a:r>
            <a:r>
              <a:rPr lang="ru-RU" sz="1600" dirty="0">
                <a:latin typeface="Times New Roman" panose="02020603050405020304" pitchFamily="18" charset="0"/>
                <a:cs typeface="Times New Roman" panose="02020603050405020304" pitchFamily="18" charset="0"/>
              </a:rPr>
              <a:t>Федор </a:t>
            </a:r>
            <a:r>
              <a:rPr lang="ru-RU" sz="1600" dirty="0" err="1">
                <a:latin typeface="Times New Roman" panose="02020603050405020304" pitchFamily="18" charset="0"/>
                <a:cs typeface="Times New Roman" panose="02020603050405020304" pitchFamily="18" charset="0"/>
              </a:rPr>
              <a:t>Тирон</a:t>
            </a:r>
            <a:r>
              <a:rPr lang="ru-RU" sz="1600" dirty="0">
                <a:latin typeface="Times New Roman" panose="02020603050405020304" pitchFamily="18" charset="0"/>
                <a:cs typeface="Times New Roman" panose="02020603050405020304" pitchFamily="18" charset="0"/>
              </a:rPr>
              <a:t>. Ему молились об отыскании украденных вещей.</a:t>
            </a:r>
            <a:br>
              <a:rPr lang="ru-RU" sz="1600"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5 марта. </a:t>
            </a:r>
            <a:r>
              <a:rPr lang="ru-RU" sz="1600" dirty="0">
                <a:latin typeface="Times New Roman" panose="02020603050405020304" pitchFamily="18" charset="0"/>
                <a:cs typeface="Times New Roman" panose="02020603050405020304" pitchFamily="18" charset="0"/>
              </a:rPr>
              <a:t>Лев Катанский. На Руси считалось, что 5 марта нельзя глядеть на ночное небо, так как если в этот день кто-то увидит падающую звезду, то с ним случиться несчастье.</a:t>
            </a:r>
            <a:br>
              <a:rPr lang="ru-RU" sz="1600"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10 марта. </a:t>
            </a:r>
            <a:r>
              <a:rPr lang="ru-RU" sz="1600" dirty="0" err="1">
                <a:latin typeface="Times New Roman" panose="02020603050405020304" pitchFamily="18" charset="0"/>
                <a:cs typeface="Times New Roman" panose="02020603050405020304" pitchFamily="18" charset="0"/>
              </a:rPr>
              <a:t>Тарасий</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кумошник</a:t>
            </a:r>
            <a:r>
              <a:rPr lang="ru-RU" sz="1600" dirty="0">
                <a:latin typeface="Times New Roman" panose="02020603050405020304" pitchFamily="18" charset="0"/>
                <a:cs typeface="Times New Roman" panose="02020603050405020304" pitchFamily="18" charset="0"/>
              </a:rPr>
              <a:t>. Кто спит днем на Тараса, наспит </a:t>
            </a:r>
            <a:r>
              <a:rPr lang="ru-RU" sz="1600" dirty="0" err="1">
                <a:latin typeface="Times New Roman" panose="02020603050405020304" pitchFamily="18" charset="0"/>
                <a:cs typeface="Times New Roman" panose="02020603050405020304" pitchFamily="18" charset="0"/>
              </a:rPr>
              <a:t>кумоху</a:t>
            </a:r>
            <a:r>
              <a:rPr lang="ru-RU" sz="1600" dirty="0">
                <a:latin typeface="Times New Roman" panose="02020603050405020304" pitchFamily="18" charset="0"/>
                <a:cs typeface="Times New Roman" panose="02020603050405020304" pitchFamily="18" charset="0"/>
              </a:rPr>
              <a:t> (лихорадку). С этого времени спать днем запрещается взрослым.</a:t>
            </a:r>
            <a:br>
              <a:rPr lang="ru-RU" sz="1600"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14 марта. </a:t>
            </a:r>
            <a:r>
              <a:rPr lang="ru-RU" sz="1600" dirty="0">
                <a:latin typeface="Times New Roman" panose="02020603050405020304" pitchFamily="18" charset="0"/>
                <a:cs typeface="Times New Roman" panose="02020603050405020304" pitchFamily="18" charset="0"/>
              </a:rPr>
              <a:t>Евдокия </a:t>
            </a:r>
            <a:r>
              <a:rPr lang="ru-RU" sz="1600" dirty="0" err="1">
                <a:latin typeface="Times New Roman" panose="02020603050405020304" pitchFamily="18" charset="0"/>
                <a:cs typeface="Times New Roman" panose="02020603050405020304" pitchFamily="18" charset="0"/>
              </a:rPr>
              <a:t>Весновка</a:t>
            </a:r>
            <a:r>
              <a:rPr lang="ru-RU" sz="1600" dirty="0">
                <a:latin typeface="Times New Roman" panose="02020603050405020304" pitchFamily="18" charset="0"/>
                <a:cs typeface="Times New Roman" panose="02020603050405020304" pitchFamily="18" charset="0"/>
              </a:rPr>
              <a:t> или Авдотья Плющиха. Снег, собранный на Евдокию, обладает особой целительной силой. Его сохраняют в кувшинах, спрятанных от дурного глаза и весь год дают больным от всяческих болезней. Если первым гостем войдет женщина – это к болезни, мужчина – к достатку, ребенок – к пустой суете. Рассада, посаженная в этот день в горшочке, по народным поверьям, не пострадает от мороза.</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16 марта. Не следует далеко ездить и не давать денег в долг.</a:t>
            </a:r>
            <a:br>
              <a:rPr lang="ru-RU" sz="1600"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22 марта. </a:t>
            </a:r>
            <a:r>
              <a:rPr lang="ru-RU" sz="1600" dirty="0">
                <a:latin typeface="Times New Roman" panose="02020603050405020304" pitchFamily="18" charset="0"/>
                <a:cs typeface="Times New Roman" panose="02020603050405020304" pitchFamily="18" charset="0"/>
              </a:rPr>
              <a:t>Сорок мучеников. Сороки. Какова погода в этот день, такова погода будет еще сорок дней. На сорок мучеников сорок птиц прилетает, сорок </a:t>
            </a:r>
            <a:r>
              <a:rPr lang="ru-RU" sz="1600" dirty="0" err="1">
                <a:latin typeface="Times New Roman" panose="02020603050405020304" pitchFamily="18" charset="0"/>
                <a:cs typeface="Times New Roman" panose="02020603050405020304" pitchFamily="18" charset="0"/>
              </a:rPr>
              <a:t>пичюг</a:t>
            </a:r>
            <a:r>
              <a:rPr lang="ru-RU" sz="1600" dirty="0">
                <a:latin typeface="Times New Roman" panose="02020603050405020304" pitchFamily="18" charset="0"/>
                <a:cs typeface="Times New Roman" panose="02020603050405020304" pitchFamily="18" charset="0"/>
              </a:rPr>
              <a:t> (птиц) на Русь пробирается. Исстари на Руси пекут из хлебного теста жаворонков. Кто в этот день за ужином нож уронит, того весь год враги одолевать будут. Кто в этот день женится, у того в детстве дети будут непослушны, в юности строптивы, а в старости вздорны. Ссор, собранный в этот день днем, не выбрасывали, а сжигали в печи, чтобы в доме не водились тараканы. Кто в этот день креститься</a:t>
            </a:r>
            <a:r>
              <a:rPr lang="ru-RU" sz="1800" dirty="0"/>
              <a:t>, </a:t>
            </a:r>
            <a:r>
              <a:rPr lang="ru-RU" sz="1800" dirty="0">
                <a:latin typeface="Times New Roman" panose="02020603050405020304" pitchFamily="18" charset="0"/>
                <a:cs typeface="Times New Roman" panose="02020603050405020304" pitchFamily="18" charset="0"/>
              </a:rPr>
              <a:t>должен взять имена Борис, а девица Ульяна, </a:t>
            </a:r>
            <a:r>
              <a:rPr lang="ru-RU" sz="1600" dirty="0">
                <a:latin typeface="Times New Roman" panose="02020603050405020304" pitchFamily="18" charset="0"/>
                <a:cs typeface="Times New Roman" panose="02020603050405020304" pitchFamily="18" charset="0"/>
              </a:rPr>
              <a:t>иначе много бед испытают.</a:t>
            </a:r>
            <a:br>
              <a:rPr lang="ru-RU" sz="1600"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29 марта. </a:t>
            </a:r>
            <a:r>
              <a:rPr lang="ru-RU" sz="1600" dirty="0" err="1">
                <a:latin typeface="Times New Roman" panose="02020603050405020304" pitchFamily="18" charset="0"/>
                <a:cs typeface="Times New Roman" panose="02020603050405020304" pitchFamily="18" charset="0"/>
              </a:rPr>
              <a:t>Саввин</a:t>
            </a:r>
            <a:r>
              <a:rPr lang="ru-RU" sz="1600" dirty="0">
                <a:latin typeface="Times New Roman" panose="02020603050405020304" pitchFamily="18" charset="0"/>
                <a:cs typeface="Times New Roman" panose="02020603050405020304" pitchFamily="18" charset="0"/>
              </a:rPr>
              <a:t> день. Нельзя садиться в сани, а то прокатят мимо желаний. Мужчины не стригут бороду и не бреются, а кто сей завет не исполнит, тот по мужски слаб будет.</a:t>
            </a:r>
            <a:br>
              <a:rPr lang="ru-RU" sz="1600"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31 марта. </a:t>
            </a:r>
            <a:r>
              <a:rPr lang="ru-RU" sz="1600" dirty="0">
                <a:latin typeface="Times New Roman" panose="02020603050405020304" pitchFamily="18" charset="0"/>
                <a:cs typeface="Times New Roman" panose="02020603050405020304" pitchFamily="18" charset="0"/>
              </a:rPr>
              <a:t>Кирилл. Если в доме маленький ребенок, в этот день не давали взаймы из дома ни хлеба ни соли ни денег, ничего, чтобы не отдать счастливой доли младенца. Не купали младенцев. Не пускать в дом посторонних.</a:t>
            </a:r>
          </a:p>
        </p:txBody>
      </p:sp>
    </p:spTree>
    <p:extLst>
      <p:ext uri="{BB962C8B-B14F-4D97-AF65-F5344CB8AC3E}">
        <p14:creationId xmlns:p14="http://schemas.microsoft.com/office/powerpoint/2010/main" val="35641793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0"/>
            <a:ext cx="92789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457200" y="476672"/>
            <a:ext cx="8229600" cy="5976664"/>
          </a:xfrm>
        </p:spPr>
        <p:txBody>
          <a:bodyPr>
            <a:normAutofit fontScale="40000" lnSpcReduction="20000"/>
          </a:bodyPr>
          <a:lstStyle/>
          <a:p>
            <a:pPr marL="0" indent="0">
              <a:buNone/>
            </a:pPr>
            <a:r>
              <a:rPr lang="ru-RU" sz="3500" b="1" u="sng" dirty="0" smtClean="0">
                <a:solidFill>
                  <a:srgbClr val="FF0000"/>
                </a:solidFill>
                <a:latin typeface="Times New Roman" panose="02020603050405020304" pitchFamily="18" charset="0"/>
                <a:cs typeface="Times New Roman" panose="02020603050405020304" pitchFamily="18" charset="0"/>
              </a:rPr>
              <a:t>Апрель </a:t>
            </a:r>
          </a:p>
          <a:p>
            <a:pPr marL="0" indent="0">
              <a:buNone/>
            </a:pPr>
            <a:endParaRPr lang="ru-RU" b="1" dirty="0">
              <a:latin typeface="Times New Roman" panose="02020603050405020304" pitchFamily="18" charset="0"/>
              <a:cs typeface="Times New Roman" panose="02020603050405020304" pitchFamily="18" charset="0"/>
            </a:endParaRPr>
          </a:p>
          <a:p>
            <a:pPr marL="0" indent="0">
              <a:buNone/>
            </a:pPr>
            <a:r>
              <a:rPr lang="ru-RU" b="1" dirty="0" smtClean="0">
                <a:latin typeface="Times New Roman" panose="02020603050405020304" pitchFamily="18" charset="0"/>
                <a:cs typeface="Times New Roman" panose="02020603050405020304" pitchFamily="18" charset="0"/>
              </a:rPr>
              <a:t>1 </a:t>
            </a:r>
            <a:r>
              <a:rPr lang="ru-RU" b="1" dirty="0">
                <a:latin typeface="Times New Roman" panose="02020603050405020304" pitchFamily="18" charset="0"/>
                <a:cs typeface="Times New Roman" panose="02020603050405020304" pitchFamily="18" charset="0"/>
              </a:rPr>
              <a:t>апреля. </a:t>
            </a:r>
            <a:r>
              <a:rPr lang="ru-RU" dirty="0">
                <a:latin typeface="Times New Roman" panose="02020603050405020304" pitchFamily="18" charset="0"/>
                <a:cs typeface="Times New Roman" panose="02020603050405020304" pitchFamily="18" charset="0"/>
              </a:rPr>
              <a:t>Дарья. Грязные проруби. Просыпается домовой и поэтому нужно всячески обманывать друг друга, чтобы сбить его столку. Девушки стараются обмануть, как можно больше людей, думая, что в таком случае женихи не проведут их, а напротив они будут водить молодых людей за нос. Можно погадать о замужестве – пойти на берег реки и посмотреть на воду. Если нет птиц, или одна птица – будете в этом году одиноки, а если две или больше не будете одиноки</a:t>
            </a:r>
            <a:r>
              <a:rPr lang="ru-RU" dirty="0" smtClean="0">
                <a:latin typeface="Times New Roman" panose="02020603050405020304" pitchFamily="18" charset="0"/>
                <a:cs typeface="Times New Roman" panose="02020603050405020304" pitchFamily="18" charset="0"/>
              </a:rPr>
              <a:t>.</a:t>
            </a:r>
          </a:p>
          <a:p>
            <a:pPr marL="0" indent="0">
              <a:buNone/>
            </a:pPr>
            <a:r>
              <a:rPr lang="ru-RU" b="1" dirty="0" smtClean="0">
                <a:latin typeface="Times New Roman" panose="02020603050405020304" pitchFamily="18" charset="0"/>
                <a:cs typeface="Times New Roman" panose="02020603050405020304" pitchFamily="18" charset="0"/>
              </a:rPr>
              <a:t>2 </a:t>
            </a:r>
            <a:r>
              <a:rPr lang="ru-RU" b="1" dirty="0">
                <a:latin typeface="Times New Roman" panose="02020603050405020304" pitchFamily="18" charset="0"/>
                <a:cs typeface="Times New Roman" panose="02020603050405020304" pitchFamily="18" charset="0"/>
              </a:rPr>
              <a:t>апреля. </a:t>
            </a:r>
            <a:r>
              <a:rPr lang="ru-RU" dirty="0">
                <a:latin typeface="Times New Roman" panose="02020603050405020304" pitchFamily="18" charset="0"/>
                <a:cs typeface="Times New Roman" panose="02020603050405020304" pitchFamily="18" charset="0"/>
              </a:rPr>
              <a:t>Фатима. Умывались водой из колодцев. Вода целебная в этот день</a:t>
            </a:r>
            <a:r>
              <a:rPr lang="ru-RU" dirty="0" smtClean="0">
                <a:latin typeface="Times New Roman" panose="02020603050405020304" pitchFamily="18" charset="0"/>
                <a:cs typeface="Times New Roman" panose="02020603050405020304" pitchFamily="18" charset="0"/>
              </a:rPr>
              <a:t>.</a:t>
            </a:r>
          </a:p>
          <a:p>
            <a:pPr marL="0" indent="0">
              <a:buNone/>
            </a:pPr>
            <a:r>
              <a:rPr lang="ru-RU" b="1" dirty="0" smtClean="0">
                <a:latin typeface="Times New Roman" panose="02020603050405020304" pitchFamily="18" charset="0"/>
                <a:cs typeface="Times New Roman" panose="02020603050405020304" pitchFamily="18" charset="0"/>
              </a:rPr>
              <a:t>5 </a:t>
            </a:r>
            <a:r>
              <a:rPr lang="ru-RU" b="1" dirty="0">
                <a:latin typeface="Times New Roman" panose="02020603050405020304" pitchFamily="18" charset="0"/>
                <a:cs typeface="Times New Roman" panose="02020603050405020304" pitchFamily="18" charset="0"/>
              </a:rPr>
              <a:t>апреля </a:t>
            </a:r>
            <a:r>
              <a:rPr lang="ru-RU" dirty="0">
                <a:latin typeface="Times New Roman" panose="02020603050405020304" pitchFamily="18" charset="0"/>
                <a:cs typeface="Times New Roman" panose="02020603050405020304" pitchFamily="18" charset="0"/>
              </a:rPr>
              <a:t>принято убирать дом перед Благовещеньем</a:t>
            </a:r>
            <a:r>
              <a:rPr lang="ru-RU" dirty="0" smtClean="0">
                <a:latin typeface="Times New Roman" panose="02020603050405020304" pitchFamily="18" charset="0"/>
                <a:cs typeface="Times New Roman" panose="02020603050405020304" pitchFamily="18" charset="0"/>
              </a:rPr>
              <a:t>.</a:t>
            </a:r>
          </a:p>
          <a:p>
            <a:pPr marL="0" indent="0">
              <a:buNone/>
            </a:pPr>
            <a:r>
              <a:rPr lang="ru-RU" b="1" dirty="0" smtClean="0">
                <a:latin typeface="Times New Roman" panose="02020603050405020304" pitchFamily="18" charset="0"/>
                <a:cs typeface="Times New Roman" panose="02020603050405020304" pitchFamily="18" charset="0"/>
              </a:rPr>
              <a:t>7 </a:t>
            </a:r>
            <a:r>
              <a:rPr lang="ru-RU" b="1" dirty="0">
                <a:latin typeface="Times New Roman" panose="02020603050405020304" pitchFamily="18" charset="0"/>
                <a:cs typeface="Times New Roman" panose="02020603050405020304" pitchFamily="18" charset="0"/>
              </a:rPr>
              <a:t>апреля. </a:t>
            </a:r>
            <a:r>
              <a:rPr lang="ru-RU" dirty="0">
                <a:latin typeface="Times New Roman" panose="02020603050405020304" pitchFamily="18" charset="0"/>
                <a:cs typeface="Times New Roman" panose="02020603050405020304" pitchFamily="18" charset="0"/>
              </a:rPr>
              <a:t>Благовещение Пресвятой Богородицы.</a:t>
            </a:r>
          </a:p>
          <a:p>
            <a:pPr marL="0" indent="0">
              <a:buNone/>
            </a:pPr>
            <a:r>
              <a:rPr lang="ru-RU" dirty="0">
                <a:latin typeface="Times New Roman" panose="02020603050405020304" pitchFamily="18" charset="0"/>
                <a:cs typeface="Times New Roman" panose="02020603050405020304" pitchFamily="18" charset="0"/>
              </a:rPr>
              <a:t>Этот день полнейшего покоя и свободы. На Благовещение птиц на волю отпускают из клеток. В ночь на Благовещение пережигают в печах соль, этой солью, как и солью, заготовленной в Великий Четверг можно излечить болезнь, если смешать со святой водой и дать выпить больному. На Благовещение и птица гнезда не вьет, девица косы не плетет, а человеку подавно работать не подобает. Кто не чтит Благовещение, со свечой за работой сидит, у того убьет летом близкого родственника. На Благовещение – день тихий, теплый и лето такое же. Мокрое Благовещение – грибное лето и лето дождливое. А если снег лежит на крышах – то он и в поле продержится до Егория (6 мая). А если в этот день прогремит гроза – весна будет теплой, а лето солнечным и урожайным. Как Благостный день проживешь – столько для себя в году благо пожнешь. Если на Благовещение пить вино, у тех в роду будут горькие пьяницы. Не уместно веселье и шум на Благовещение. Нельзя одевать новые одежды, иначе порвется, испачкается. Не зажигают огонь до зари, иначе через год может случиться пожар. Не работают, волосы не расчесывают не </a:t>
            </a:r>
            <a:r>
              <a:rPr lang="ru-RU" dirty="0" smtClean="0">
                <a:latin typeface="Times New Roman" panose="02020603050405020304" pitchFamily="18" charset="0"/>
                <a:cs typeface="Times New Roman" panose="02020603050405020304" pitchFamily="18" charset="0"/>
              </a:rPr>
              <a:t>заплетают</a:t>
            </a:r>
            <a:endParaRPr lang="ru-RU" dirty="0"/>
          </a:p>
          <a:p>
            <a:pPr marL="0" indent="0">
              <a:buNone/>
            </a:pPr>
            <a:r>
              <a:rPr lang="ru-RU" b="1" dirty="0">
                <a:latin typeface="Times New Roman" panose="02020603050405020304" pitchFamily="18" charset="0"/>
                <a:cs typeface="Times New Roman" panose="02020603050405020304" pitchFamily="18" charset="0"/>
              </a:rPr>
              <a:t>8 апреля. </a:t>
            </a:r>
            <a:r>
              <a:rPr lang="ru-RU" dirty="0">
                <a:latin typeface="Times New Roman" panose="02020603050405020304" pitchFamily="18" charset="0"/>
                <a:cs typeface="Times New Roman" panose="02020603050405020304" pitchFamily="18" charset="0"/>
              </a:rPr>
              <a:t>Гавриил. Василий. Этот день считался очень неудачным, сулящим всякое невезение.</a:t>
            </a:r>
          </a:p>
          <a:p>
            <a:pPr marL="0" indent="0">
              <a:buNone/>
            </a:pPr>
            <a:r>
              <a:rPr lang="ru-RU" b="1" dirty="0">
                <a:latin typeface="Times New Roman" panose="02020603050405020304" pitchFamily="18" charset="0"/>
                <a:cs typeface="Times New Roman" panose="02020603050405020304" pitchFamily="18" charset="0"/>
              </a:rPr>
              <a:t>12 апреля. </a:t>
            </a:r>
            <a:r>
              <a:rPr lang="ru-RU" dirty="0" err="1">
                <a:latin typeface="Times New Roman" panose="02020603050405020304" pitchFamily="18" charset="0"/>
                <a:cs typeface="Times New Roman" panose="02020603050405020304" pitchFamily="18" charset="0"/>
              </a:rPr>
              <a:t>Иоан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Лествичник</a:t>
            </a:r>
            <a:r>
              <a:rPr lang="ru-RU" dirty="0">
                <a:latin typeface="Times New Roman" panose="02020603050405020304" pitchFamily="18" charset="0"/>
                <a:cs typeface="Times New Roman" panose="02020603050405020304" pitchFamily="18" charset="0"/>
              </a:rPr>
              <a:t>. В этот день домовой беситься (от полуночи до зари, пока не запоет петух).</a:t>
            </a:r>
          </a:p>
          <a:p>
            <a:pPr marL="0" indent="0">
              <a:buNone/>
            </a:pPr>
            <a:r>
              <a:rPr lang="ru-RU" b="1" dirty="0">
                <a:latin typeface="Times New Roman" panose="02020603050405020304" pitchFamily="18" charset="0"/>
                <a:cs typeface="Times New Roman" panose="02020603050405020304" pitchFamily="18" charset="0"/>
              </a:rPr>
              <a:t>13 апреля</a:t>
            </a:r>
            <a:r>
              <a:rPr lang="ru-RU" dirty="0">
                <a:latin typeface="Times New Roman" panose="02020603050405020304" pitchFamily="18" charset="0"/>
                <a:cs typeface="Times New Roman" panose="02020603050405020304" pitchFamily="18" charset="0"/>
              </a:rPr>
              <a:t>. Огнище. Этот день хорош для торга и покупок.</a:t>
            </a:r>
          </a:p>
          <a:p>
            <a:pPr marL="0" indent="0">
              <a:buNone/>
            </a:pPr>
            <a:r>
              <a:rPr lang="ru-RU" b="1" dirty="0">
                <a:latin typeface="Times New Roman" panose="02020603050405020304" pitchFamily="18" charset="0"/>
                <a:cs typeface="Times New Roman" panose="02020603050405020304" pitchFamily="18" charset="0"/>
              </a:rPr>
              <a:t>25 апреля. </a:t>
            </a:r>
            <a:r>
              <a:rPr lang="ru-RU" dirty="0">
                <a:latin typeface="Times New Roman" panose="02020603050405020304" pitchFamily="18" charset="0"/>
                <a:cs typeface="Times New Roman" panose="02020603050405020304" pitchFamily="18" charset="0"/>
              </a:rPr>
              <a:t>Василий Парийский. На Василия земля париться, как старуха в бане. Медведь в этот день из берлоги выходит. И сани убирают в этот день.</a:t>
            </a:r>
          </a:p>
          <a:p>
            <a:pPr marL="0" indent="0">
              <a:buNone/>
            </a:pPr>
            <a:r>
              <a:rPr lang="ru-RU" b="1" dirty="0">
                <a:latin typeface="Times New Roman" panose="02020603050405020304" pitchFamily="18" charset="0"/>
                <a:cs typeface="Times New Roman" panose="02020603050405020304" pitchFamily="18" charset="0"/>
              </a:rPr>
              <a:t>27 апреля</a:t>
            </a:r>
            <a:r>
              <a:rPr lang="ru-RU" dirty="0">
                <a:latin typeface="Times New Roman" panose="02020603050405020304" pitchFamily="18" charset="0"/>
                <a:cs typeface="Times New Roman" panose="02020603050405020304" pitchFamily="18" charset="0"/>
              </a:rPr>
              <a:t>. Мартын Лисогон. На Мартына лисы из нор вылезают, а вороны детей на волю выпускают. Ворон каркает к несчастью, а ворона к ненастью.</a:t>
            </a:r>
          </a:p>
          <a:p>
            <a:pPr marL="0" indent="0">
              <a:buNone/>
            </a:pPr>
            <a:r>
              <a:rPr lang="ru-RU" b="1" dirty="0">
                <a:latin typeface="Times New Roman" panose="02020603050405020304" pitchFamily="18" charset="0"/>
                <a:cs typeface="Times New Roman" panose="02020603050405020304" pitchFamily="18" charset="0"/>
              </a:rPr>
              <a:t>30 апреля</a:t>
            </a:r>
            <a:r>
              <a:rPr lang="ru-RU" dirty="0">
                <a:latin typeface="Times New Roman" panose="02020603050405020304" pitchFamily="18" charset="0"/>
                <a:cs typeface="Times New Roman" panose="02020603050405020304" pitchFamily="18" charset="0"/>
              </a:rPr>
              <a:t>. Зосима Пчельник. В последний день апреля нельзя печь хлеб.</a:t>
            </a: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51616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0"/>
            <a:ext cx="92789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179512" y="404664"/>
            <a:ext cx="8712968" cy="6264696"/>
          </a:xfrm>
        </p:spPr>
        <p:txBody>
          <a:bodyPr>
            <a:normAutofit/>
          </a:bodyPr>
          <a:lstStyle/>
          <a:p>
            <a:pPr marL="0" indent="0">
              <a:buNone/>
            </a:pPr>
            <a:r>
              <a:rPr lang="ru-RU" sz="1400" b="1" u="sng" dirty="0" smtClean="0">
                <a:solidFill>
                  <a:srgbClr val="FF0000"/>
                </a:solidFill>
                <a:latin typeface="Times New Roman" panose="02020603050405020304" pitchFamily="18" charset="0"/>
                <a:cs typeface="Times New Roman" panose="02020603050405020304" pitchFamily="18" charset="0"/>
              </a:rPr>
              <a:t>Май </a:t>
            </a:r>
          </a:p>
          <a:p>
            <a:pPr marL="0" indent="0">
              <a:buNone/>
            </a:pPr>
            <a:r>
              <a:rPr lang="ru-RU" sz="1200" b="1" dirty="0" smtClean="0">
                <a:latin typeface="Times New Roman" panose="02020603050405020304" pitchFamily="18" charset="0"/>
                <a:cs typeface="Times New Roman" panose="02020603050405020304" pitchFamily="18" charset="0"/>
              </a:rPr>
              <a:t>2 </a:t>
            </a:r>
            <a:r>
              <a:rPr lang="ru-RU" sz="1200" b="1" dirty="0">
                <a:latin typeface="Times New Roman" panose="02020603050405020304" pitchFamily="18" charset="0"/>
                <a:cs typeface="Times New Roman" panose="02020603050405020304" pitchFamily="18" charset="0"/>
              </a:rPr>
              <a:t>мая</a:t>
            </a:r>
            <a:r>
              <a:rPr lang="ru-RU" sz="1200" dirty="0">
                <a:latin typeface="Times New Roman" panose="02020603050405020304" pitchFamily="18" charset="0"/>
                <a:cs typeface="Times New Roman" panose="02020603050405020304" pitchFamily="18" charset="0"/>
              </a:rPr>
              <a:t>. Иоанн </a:t>
            </a:r>
            <a:r>
              <a:rPr lang="ru-RU" sz="1200" dirty="0" err="1">
                <a:latin typeface="Times New Roman" panose="02020603050405020304" pitchFamily="18" charset="0"/>
                <a:cs typeface="Times New Roman" panose="02020603050405020304" pitchFamily="18" charset="0"/>
              </a:rPr>
              <a:t>Ветхопещерник</a:t>
            </a:r>
            <a:r>
              <a:rPr lang="ru-RU" sz="1200" dirty="0">
                <a:latin typeface="Times New Roman" panose="02020603050405020304" pitchFamily="18" charset="0"/>
                <a:cs typeface="Times New Roman" panose="02020603050405020304" pitchFamily="18" charset="0"/>
              </a:rPr>
              <a:t>. В этот день молятся о защите от всякой напасти.</a:t>
            </a:r>
          </a:p>
          <a:p>
            <a:pPr marL="0" indent="0">
              <a:buNone/>
            </a:pPr>
            <a:r>
              <a:rPr lang="ru-RU" sz="1200" b="1" dirty="0">
                <a:latin typeface="Times New Roman" panose="02020603050405020304" pitchFamily="18" charset="0"/>
                <a:cs typeface="Times New Roman" panose="02020603050405020304" pitchFamily="18" charset="0"/>
              </a:rPr>
              <a:t>3 мая. </a:t>
            </a:r>
            <a:r>
              <a:rPr lang="ru-RU" sz="1200" dirty="0">
                <a:latin typeface="Times New Roman" panose="02020603050405020304" pitchFamily="18" charset="0"/>
                <a:cs typeface="Times New Roman" panose="02020603050405020304" pitchFamily="18" charset="0"/>
              </a:rPr>
              <a:t>Федор Неводник. В этот день не удят рыбу и не забрасывают сеть – грех. Чтили родовые угорья. Красные угорья – это место, где обитают души предков. Считалось, что в этот день открывается земля, и души ушедших вылетают на свет Божий. В этот день посещали кладбища, накрывали богатый стол, чтобы души предков радовались нашему хорошему житию-бытию. Кто в нынешний день разведется – тот еще три года под венец не пойдет.</a:t>
            </a:r>
          </a:p>
          <a:p>
            <a:pPr marL="0" indent="0">
              <a:buNone/>
            </a:pPr>
            <a:r>
              <a:rPr lang="ru-RU" sz="1200" b="1" dirty="0">
                <a:latin typeface="Times New Roman" panose="02020603050405020304" pitchFamily="18" charset="0"/>
                <a:cs typeface="Times New Roman" panose="02020603050405020304" pitchFamily="18" charset="0"/>
              </a:rPr>
              <a:t>5 мая. </a:t>
            </a:r>
            <a:r>
              <a:rPr lang="ru-RU" sz="1200" dirty="0">
                <a:latin typeface="Times New Roman" panose="02020603050405020304" pitchFamily="18" charset="0"/>
                <a:cs typeface="Times New Roman" panose="02020603050405020304" pitchFamily="18" charset="0"/>
              </a:rPr>
              <a:t>Красная Горка в этом году. Этот древний русский праздник символизировал приход весны. Этот праздник веселья, хороводов. Это и первое гуляние молодых девушек. Обычно на Руси к этом дню приурочивали свадьбы.</a:t>
            </a:r>
          </a:p>
          <a:p>
            <a:pPr marL="0" indent="0">
              <a:buNone/>
            </a:pPr>
            <a:r>
              <a:rPr lang="ru-RU" sz="1200" b="1" dirty="0">
                <a:latin typeface="Times New Roman" panose="02020603050405020304" pitchFamily="18" charset="0"/>
                <a:cs typeface="Times New Roman" panose="02020603050405020304" pitchFamily="18" charset="0"/>
              </a:rPr>
              <a:t>7 мая. </a:t>
            </a:r>
            <a:r>
              <a:rPr lang="ru-RU" sz="1200" dirty="0" err="1">
                <a:latin typeface="Times New Roman" panose="02020603050405020304" pitchFamily="18" charset="0"/>
                <a:cs typeface="Times New Roman" panose="02020603050405020304" pitchFamily="18" charset="0"/>
              </a:rPr>
              <a:t>Радоница</a:t>
            </a:r>
            <a:r>
              <a:rPr lang="ru-RU" sz="1200" dirty="0">
                <a:latin typeface="Times New Roman" panose="02020603050405020304" pitchFamily="18" charset="0"/>
                <a:cs typeface="Times New Roman" panose="02020603050405020304" pitchFamily="18" charset="0"/>
              </a:rPr>
              <a:t> в этом году, через неделю после Пасхи во вторник. Этот день назван ознаменование радости живых и усопших, о Воскресении Христовом. В этот день ходят на кладбище, поминают усопших.</a:t>
            </a:r>
          </a:p>
          <a:p>
            <a:pPr marL="0" indent="0">
              <a:buNone/>
            </a:pPr>
            <a:r>
              <a:rPr lang="ru-RU" sz="1200" b="1" dirty="0">
                <a:latin typeface="Times New Roman" panose="02020603050405020304" pitchFamily="18" charset="0"/>
                <a:cs typeface="Times New Roman" panose="02020603050405020304" pitchFamily="18" charset="0"/>
              </a:rPr>
              <a:t>10 мая. </a:t>
            </a:r>
            <a:r>
              <a:rPr lang="ru-RU" sz="1200" dirty="0">
                <a:latin typeface="Times New Roman" panose="02020603050405020304" pitchFamily="18" charset="0"/>
                <a:cs typeface="Times New Roman" panose="02020603050405020304" pitchFamily="18" charset="0"/>
              </a:rPr>
              <a:t>Семен </a:t>
            </a:r>
            <a:r>
              <a:rPr lang="ru-RU" sz="1200" dirty="0" err="1">
                <a:latin typeface="Times New Roman" panose="02020603050405020304" pitchFamily="18" charset="0"/>
                <a:cs typeface="Times New Roman" panose="02020603050405020304" pitchFamily="18" charset="0"/>
              </a:rPr>
              <a:t>Ранопашец</a:t>
            </a:r>
            <a:r>
              <a:rPr lang="ru-RU" sz="1200" dirty="0">
                <a:latin typeface="Times New Roman" panose="02020603050405020304" pitchFamily="18" charset="0"/>
                <a:cs typeface="Times New Roman" panose="02020603050405020304" pitchFamily="18" charset="0"/>
              </a:rPr>
              <a:t>. Не планируйте помолвки, или замужества – брак будет недолговечный.</a:t>
            </a:r>
          </a:p>
          <a:p>
            <a:pPr marL="0" indent="0">
              <a:buNone/>
            </a:pPr>
            <a:r>
              <a:rPr lang="ru-RU" sz="1200" b="1" dirty="0">
                <a:latin typeface="Times New Roman" panose="02020603050405020304" pitchFamily="18" charset="0"/>
                <a:cs typeface="Times New Roman" panose="02020603050405020304" pitchFamily="18" charset="0"/>
              </a:rPr>
              <a:t>11 мая. </a:t>
            </a:r>
            <a:r>
              <a:rPr lang="ru-RU" sz="1200" dirty="0">
                <a:latin typeface="Times New Roman" panose="02020603050405020304" pitchFamily="18" charset="0"/>
                <a:cs typeface="Times New Roman" panose="02020603050405020304" pitchFamily="18" charset="0"/>
              </a:rPr>
              <a:t>Ясон. В этот день собирали и заготавливали березовый сок. Не прокалывайте уши – будете плохо слышать. Нельзя стричь волосы и ногти младенцам.</a:t>
            </a:r>
          </a:p>
          <a:p>
            <a:pPr marL="0" indent="0">
              <a:buNone/>
            </a:pPr>
            <a:r>
              <a:rPr lang="ru-RU" sz="1200" b="1" dirty="0">
                <a:latin typeface="Times New Roman" panose="02020603050405020304" pitchFamily="18" charset="0"/>
                <a:cs typeface="Times New Roman" panose="02020603050405020304" pitchFamily="18" charset="0"/>
              </a:rPr>
              <a:t>15 мая. </a:t>
            </a:r>
            <a:r>
              <a:rPr lang="ru-RU" sz="1200" dirty="0">
                <a:latin typeface="Times New Roman" panose="02020603050405020304" pitchFamily="18" charset="0"/>
                <a:cs typeface="Times New Roman" panose="02020603050405020304" pitchFamily="18" charset="0"/>
              </a:rPr>
              <a:t>Борис и Глеб. Сеятели. Торговцы старались что либо выгодно продать, что бы весь год торговать с барышом. Начинают петь соловьи. Если соловья услышишь раньше кукушки – счастливо проведешь лето. На Бориса и Глеба сеют хлеб. В этот день хозяйка ничего не дат из дома взаймы, а если кто даст то у того в огороде будет пусто. Нельзя отвечать на вопрос: все посадил?</a:t>
            </a:r>
          </a:p>
          <a:p>
            <a:pPr marL="0" indent="0">
              <a:buNone/>
            </a:pPr>
            <a:r>
              <a:rPr lang="ru-RU" sz="1200" b="1" dirty="0">
                <a:latin typeface="Times New Roman" panose="02020603050405020304" pitchFamily="18" charset="0"/>
                <a:cs typeface="Times New Roman" panose="02020603050405020304" pitchFamily="18" charset="0"/>
              </a:rPr>
              <a:t>17 мая. </a:t>
            </a:r>
            <a:r>
              <a:rPr lang="ru-RU" sz="1200" dirty="0">
                <a:latin typeface="Times New Roman" panose="02020603050405020304" pitchFamily="18" charset="0"/>
                <a:cs typeface="Times New Roman" panose="02020603050405020304" pitchFamily="18" charset="0"/>
              </a:rPr>
              <a:t>Пелагея. Сны в этот день вещие. Если вы чихнете до обеда, то значит, ваши покойные родственники просят их помянуть.</a:t>
            </a:r>
          </a:p>
          <a:p>
            <a:pPr marL="0" indent="0">
              <a:buNone/>
            </a:pPr>
            <a:r>
              <a:rPr lang="ru-RU" sz="1200" b="1" dirty="0">
                <a:latin typeface="Times New Roman" panose="02020603050405020304" pitchFamily="18" charset="0"/>
                <a:cs typeface="Times New Roman" panose="02020603050405020304" pitchFamily="18" charset="0"/>
              </a:rPr>
              <a:t>18 мая. </a:t>
            </a:r>
            <a:r>
              <a:rPr lang="ru-RU" sz="1200" dirty="0">
                <a:latin typeface="Times New Roman" panose="02020603050405020304" pitchFamily="18" charset="0"/>
                <a:cs typeface="Times New Roman" panose="02020603050405020304" pitchFamily="18" charset="0"/>
              </a:rPr>
              <a:t>Ирина (Арина) </a:t>
            </a:r>
            <a:r>
              <a:rPr lang="ru-RU" sz="1200" dirty="0" err="1">
                <a:latin typeface="Times New Roman" panose="02020603050405020304" pitchFamily="18" charset="0"/>
                <a:cs typeface="Times New Roman" panose="02020603050405020304" pitchFamily="18" charset="0"/>
              </a:rPr>
              <a:t>рассадница</a:t>
            </a:r>
            <a:r>
              <a:rPr lang="ru-RU" sz="1200" dirty="0">
                <a:latin typeface="Times New Roman" panose="02020603050405020304" pitchFamily="18" charset="0"/>
                <a:cs typeface="Times New Roman" panose="02020603050405020304" pitchFamily="18" charset="0"/>
              </a:rPr>
              <a:t>. На Арину высаживают рассаду, сажают капусту и говорят: не будь </a:t>
            </a:r>
            <a:r>
              <a:rPr lang="ru-RU" sz="1200" dirty="0" err="1">
                <a:latin typeface="Times New Roman" panose="02020603050405020304" pitchFamily="18" charset="0"/>
                <a:cs typeface="Times New Roman" panose="02020603050405020304" pitchFamily="18" charset="0"/>
              </a:rPr>
              <a:t>голиста</a:t>
            </a:r>
            <a:r>
              <a:rPr lang="ru-RU" sz="1200" dirty="0">
                <a:latin typeface="Times New Roman" panose="02020603050405020304" pitchFamily="18" charset="0"/>
                <a:cs typeface="Times New Roman" panose="02020603050405020304" pitchFamily="18" charset="0"/>
              </a:rPr>
              <a:t>, будь пузата, не будь пуста, будь туга. Посадкой овощей занимались исключительно женщины. Если посадить мужчина овощи – они зацветут и плодов не дадут.</a:t>
            </a:r>
          </a:p>
          <a:p>
            <a:pPr marL="0" indent="0">
              <a:buNone/>
            </a:pPr>
            <a:r>
              <a:rPr lang="ru-RU" sz="1200" b="1" dirty="0">
                <a:latin typeface="Times New Roman" panose="02020603050405020304" pitchFamily="18" charset="0"/>
                <a:cs typeface="Times New Roman" panose="02020603050405020304" pitchFamily="18" charset="0"/>
              </a:rPr>
              <a:t>22 мая</a:t>
            </a:r>
            <a:r>
              <a:rPr lang="ru-RU" sz="1200" dirty="0">
                <a:latin typeface="Times New Roman" panose="02020603050405020304" pitchFamily="18" charset="0"/>
                <a:cs typeface="Times New Roman" panose="02020603050405020304" pitchFamily="18" charset="0"/>
              </a:rPr>
              <a:t>. Никола Вешний. Мужской праздник, праздник конюхов. В этот день до восхода Солнца надо дотронуться до хвоста лошади, а потом до гривы – тогда повезет.</a:t>
            </a:r>
          </a:p>
          <a:p>
            <a:pPr marL="0" indent="0">
              <a:buNone/>
            </a:pPr>
            <a:r>
              <a:rPr lang="ru-RU" sz="1200" b="1" dirty="0">
                <a:latin typeface="Times New Roman" panose="02020603050405020304" pitchFamily="18" charset="0"/>
                <a:cs typeface="Times New Roman" panose="02020603050405020304" pitchFamily="18" charset="0"/>
              </a:rPr>
              <a:t>23 мая</a:t>
            </a:r>
            <a:r>
              <a:rPr lang="ru-RU" sz="1200" dirty="0">
                <a:latin typeface="Times New Roman" panose="02020603050405020304" pitchFamily="18" charset="0"/>
                <a:cs typeface="Times New Roman" panose="02020603050405020304" pitchFamily="18" charset="0"/>
              </a:rPr>
              <a:t>. Симон </a:t>
            </a:r>
            <a:r>
              <a:rPr lang="ru-RU" sz="1200" dirty="0" err="1">
                <a:latin typeface="Times New Roman" panose="02020603050405020304" pitchFamily="18" charset="0"/>
                <a:cs typeface="Times New Roman" panose="02020603050405020304" pitchFamily="18" charset="0"/>
              </a:rPr>
              <a:t>Зилот</a:t>
            </a:r>
            <a:r>
              <a:rPr lang="ru-RU" sz="1200" dirty="0">
                <a:latin typeface="Times New Roman" panose="02020603050405020304" pitchFamily="18" charset="0"/>
                <a:cs typeface="Times New Roman" panose="02020603050405020304" pitchFamily="18" charset="0"/>
              </a:rPr>
              <a:t>. На Симона земля именинница. Грех пахать. В этот день не занимались огородными работами, а собирались травами. Время весеннего сбора лекарственных трав. День пророческий – все гадания верны. Советовали без крайне нужды не выходить из дома</a:t>
            </a:r>
          </a:p>
          <a:p>
            <a:pPr marL="0" indent="0">
              <a:buNone/>
            </a:pPr>
            <a:r>
              <a:rPr lang="ru-RU" sz="1200" b="1" dirty="0">
                <a:latin typeface="Times New Roman" panose="02020603050405020304" pitchFamily="18" charset="0"/>
                <a:cs typeface="Times New Roman" panose="02020603050405020304" pitchFamily="18" charset="0"/>
              </a:rPr>
              <a:t>25 мая. </a:t>
            </a:r>
            <a:r>
              <a:rPr lang="ru-RU" sz="1200" dirty="0">
                <a:latin typeface="Times New Roman" panose="02020603050405020304" pitchFamily="18" charset="0"/>
                <a:cs typeface="Times New Roman" panose="02020603050405020304" pitchFamily="18" charset="0"/>
              </a:rPr>
              <a:t>Епифан. На Епифана не ходить по росе.</a:t>
            </a:r>
          </a:p>
          <a:p>
            <a:pPr marL="0" indent="0">
              <a:buNone/>
            </a:pPr>
            <a:r>
              <a:rPr lang="ru-RU" sz="1200" b="1" dirty="0">
                <a:latin typeface="Times New Roman" panose="02020603050405020304" pitchFamily="18" charset="0"/>
                <a:cs typeface="Times New Roman" panose="02020603050405020304" pitchFamily="18" charset="0"/>
              </a:rPr>
              <a:t>30 мая. </a:t>
            </a:r>
            <a:r>
              <a:rPr lang="ru-RU" sz="1200" dirty="0" err="1">
                <a:latin typeface="Times New Roman" panose="02020603050405020304" pitchFamily="18" charset="0"/>
                <a:cs typeface="Times New Roman" panose="02020603050405020304" pitchFamily="18" charset="0"/>
              </a:rPr>
              <a:t>Ондрон</a:t>
            </a:r>
            <a:r>
              <a:rPr lang="ru-RU" sz="1200" dirty="0">
                <a:latin typeface="Times New Roman" panose="02020603050405020304" pitchFamily="18" charset="0"/>
                <a:cs typeface="Times New Roman" panose="02020603050405020304" pitchFamily="18" charset="0"/>
              </a:rPr>
              <a:t>. Пришел </a:t>
            </a:r>
            <a:r>
              <a:rPr lang="ru-RU" sz="1200" dirty="0" err="1">
                <a:latin typeface="Times New Roman" panose="02020603050405020304" pitchFamily="18" charset="0"/>
                <a:cs typeface="Times New Roman" panose="02020603050405020304" pitchFamily="18" charset="0"/>
              </a:rPr>
              <a:t>Ондрон</a:t>
            </a:r>
            <a:r>
              <a:rPr lang="ru-RU" sz="1200" dirty="0">
                <a:latin typeface="Times New Roman" panose="02020603050405020304" pitchFamily="18" charset="0"/>
                <a:cs typeface="Times New Roman" panose="02020603050405020304" pitchFamily="18" charset="0"/>
              </a:rPr>
              <a:t> с дождем. Не ходить по росе.</a:t>
            </a:r>
          </a:p>
          <a:p>
            <a:pPr marL="0" indent="0">
              <a:buNone/>
            </a:pPr>
            <a:r>
              <a:rPr lang="ru-RU" sz="1200" b="1" dirty="0">
                <a:latin typeface="Times New Roman" panose="02020603050405020304" pitchFamily="18" charset="0"/>
                <a:cs typeface="Times New Roman" panose="02020603050405020304" pitchFamily="18" charset="0"/>
              </a:rPr>
              <a:t>31 мая. </a:t>
            </a:r>
            <a:r>
              <a:rPr lang="ru-RU" sz="1200" dirty="0">
                <a:latin typeface="Times New Roman" panose="02020603050405020304" pitchFamily="18" charset="0"/>
                <a:cs typeface="Times New Roman" panose="02020603050405020304" pitchFamily="18" charset="0"/>
              </a:rPr>
              <a:t>Федот Овсяник. День стоит посвятить добрым делам и благочестивым молитвам. Тогда минуете печали. Получить хоть какие-нибудь деньги хорошо.</a:t>
            </a:r>
          </a:p>
        </p:txBody>
      </p:sp>
    </p:spTree>
    <p:extLst>
      <p:ext uri="{BB962C8B-B14F-4D97-AF65-F5344CB8AC3E}">
        <p14:creationId xmlns:p14="http://schemas.microsoft.com/office/powerpoint/2010/main" val="16626329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normAutofit fontScale="90000"/>
          </a:bodyPr>
          <a:lstStyle/>
          <a:p>
            <a:r>
              <a:rPr lang="ru-RU" dirty="0" smtClean="0"/>
              <a:t>Лето </a:t>
            </a:r>
            <a:endParaRPr lang="ru-RU"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052736"/>
            <a:ext cx="7776864" cy="5442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94578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1" y="4270251"/>
            <a:ext cx="9140329" cy="2587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Объект 2"/>
          <p:cNvSpPr>
            <a:spLocks noGrp="1"/>
          </p:cNvSpPr>
          <p:nvPr>
            <p:ph idx="1"/>
          </p:nvPr>
        </p:nvSpPr>
        <p:spPr>
          <a:xfrm>
            <a:off x="179512" y="260648"/>
            <a:ext cx="8712968" cy="6192687"/>
          </a:xfrm>
        </p:spPr>
        <p:txBody>
          <a:bodyPr>
            <a:noAutofit/>
          </a:bodyPr>
          <a:lstStyle/>
          <a:p>
            <a:pPr marL="0" indent="0">
              <a:buNone/>
            </a:pPr>
            <a:r>
              <a:rPr lang="ru-RU" sz="1400" b="1" u="sng" dirty="0" smtClean="0">
                <a:solidFill>
                  <a:srgbClr val="FF0000"/>
                </a:solidFill>
                <a:latin typeface="Times New Roman" panose="02020603050405020304" pitchFamily="18" charset="0"/>
                <a:cs typeface="Times New Roman" panose="02020603050405020304" pitchFamily="18" charset="0"/>
              </a:rPr>
              <a:t>Июнь</a:t>
            </a:r>
          </a:p>
          <a:p>
            <a:pPr marL="0" indent="0">
              <a:buNone/>
            </a:pPr>
            <a:r>
              <a:rPr lang="ru-RU" sz="1200" b="1" dirty="0" smtClean="0">
                <a:latin typeface="Times New Roman" panose="02020603050405020304" pitchFamily="18" charset="0"/>
                <a:cs typeface="Times New Roman" panose="02020603050405020304" pitchFamily="18" charset="0"/>
              </a:rPr>
              <a:t>1 </a:t>
            </a:r>
            <a:r>
              <a:rPr lang="ru-RU" sz="1200" b="1" dirty="0">
                <a:latin typeface="Times New Roman" panose="02020603050405020304" pitchFamily="18" charset="0"/>
                <a:cs typeface="Times New Roman" panose="02020603050405020304" pitchFamily="18" charset="0"/>
              </a:rPr>
              <a:t>июня. Иван Долгий. </a:t>
            </a:r>
            <a:r>
              <a:rPr lang="ru-RU" sz="1200" dirty="0">
                <a:latin typeface="Times New Roman" panose="02020603050405020304" pitchFamily="18" charset="0"/>
                <a:cs typeface="Times New Roman" panose="02020603050405020304" pitchFamily="18" charset="0"/>
              </a:rPr>
              <a:t>В этот день не давать хлеба и соли и самим не просить. Если первые два дня июля льет дождь, то весь месяц будет сухой.</a:t>
            </a:r>
          </a:p>
          <a:p>
            <a:pPr marL="0" indent="0">
              <a:buNone/>
            </a:pPr>
            <a:r>
              <a:rPr lang="ru-RU" sz="1200" b="1" dirty="0">
                <a:latin typeface="Times New Roman" panose="02020603050405020304" pitchFamily="18" charset="0"/>
                <a:cs typeface="Times New Roman" panose="02020603050405020304" pitchFamily="18" charset="0"/>
              </a:rPr>
              <a:t>3 июня</a:t>
            </a:r>
            <a:r>
              <a:rPr lang="ru-RU" sz="1200" dirty="0">
                <a:latin typeface="Times New Roman" panose="02020603050405020304" pitchFamily="18" charset="0"/>
                <a:cs typeface="Times New Roman" panose="02020603050405020304" pitchFamily="18" charset="0"/>
              </a:rPr>
              <a:t>. </a:t>
            </a:r>
            <a:r>
              <a:rPr lang="ru-RU" sz="1200" b="1" dirty="0">
                <a:latin typeface="Times New Roman" panose="02020603050405020304" pitchFamily="18" charset="0"/>
                <a:cs typeface="Times New Roman" panose="02020603050405020304" pitchFamily="18" charset="0"/>
              </a:rPr>
              <a:t>Константин Огуречник. </a:t>
            </a:r>
            <a:r>
              <a:rPr lang="ru-RU" sz="1200" dirty="0" err="1">
                <a:latin typeface="Times New Roman" panose="02020603050405020304" pitchFamily="18" charset="0"/>
                <a:cs typeface="Times New Roman" panose="02020603050405020304" pitchFamily="18" charset="0"/>
              </a:rPr>
              <a:t>Олена</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Льносейка</a:t>
            </a:r>
            <a:r>
              <a:rPr lang="ru-RU" sz="1200" dirty="0">
                <a:latin typeface="Times New Roman" panose="02020603050405020304" pitchFamily="18" charset="0"/>
                <a:cs typeface="Times New Roman" panose="02020603050405020304" pitchFamily="18" charset="0"/>
              </a:rPr>
              <a:t>. Алена Длинные Льны. В этот день девушки волосы не заплетали. Волосы будут длинные и светлые как лен, если их </a:t>
            </a:r>
            <a:r>
              <a:rPr lang="ru-RU" sz="1200" dirty="0" err="1">
                <a:latin typeface="Times New Roman" panose="02020603050405020304" pitchFamily="18" charset="0"/>
                <a:cs typeface="Times New Roman" panose="02020603050405020304" pitchFamily="18" charset="0"/>
              </a:rPr>
              <a:t>Олена</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Льносейка</a:t>
            </a:r>
            <a:r>
              <a:rPr lang="ru-RU" sz="1200" dirty="0">
                <a:latin typeface="Times New Roman" panose="02020603050405020304" pitchFamily="18" charset="0"/>
                <a:cs typeface="Times New Roman" panose="02020603050405020304" pitchFamily="18" charset="0"/>
              </a:rPr>
              <a:t> увидит. В этот день сажают огурцы.</a:t>
            </a:r>
          </a:p>
          <a:p>
            <a:pPr marL="0" indent="0">
              <a:buNone/>
            </a:pPr>
            <a:r>
              <a:rPr lang="ru-RU" sz="1200" b="1" dirty="0">
                <a:latin typeface="Times New Roman" panose="02020603050405020304" pitchFamily="18" charset="0"/>
                <a:cs typeface="Times New Roman" panose="02020603050405020304" pitchFamily="18" charset="0"/>
              </a:rPr>
              <a:t>4 июня. Василиса. </a:t>
            </a:r>
            <a:r>
              <a:rPr lang="ru-RU" sz="1200" dirty="0">
                <a:latin typeface="Times New Roman" panose="02020603050405020304" pitchFamily="18" charset="0"/>
                <a:cs typeface="Times New Roman" panose="02020603050405020304" pitchFamily="18" charset="0"/>
              </a:rPr>
              <a:t>Не ходить по росе.</a:t>
            </a:r>
          </a:p>
          <a:p>
            <a:pPr marL="0" indent="0">
              <a:buNone/>
            </a:pPr>
            <a:r>
              <a:rPr lang="ru-RU" sz="1200" b="1" dirty="0" smtClean="0">
                <a:latin typeface="Times New Roman" panose="02020603050405020304" pitchFamily="18" charset="0"/>
                <a:cs typeface="Times New Roman" panose="02020603050405020304" pitchFamily="18" charset="0"/>
              </a:rPr>
              <a:t>8 </a:t>
            </a:r>
            <a:r>
              <a:rPr lang="ru-RU" sz="1200" b="1" dirty="0">
                <a:latin typeface="Times New Roman" panose="02020603050405020304" pitchFamily="18" charset="0"/>
                <a:cs typeface="Times New Roman" panose="02020603050405020304" pitchFamily="18" charset="0"/>
              </a:rPr>
              <a:t>июня. </a:t>
            </a:r>
            <a:r>
              <a:rPr lang="ru-RU" sz="1200" dirty="0">
                <a:latin typeface="Times New Roman" panose="02020603050405020304" pitchFamily="18" charset="0"/>
                <a:cs typeface="Times New Roman" panose="02020603050405020304" pitchFamily="18" charset="0"/>
              </a:rPr>
              <a:t>Федора. В день Федоры не выметай из избы ссора. На Федору домой забирается под веник, поэтому неосторожная хозяйка может вымести его из дома. Дом без домового долго не простоит. Люди, связанные с торговлей, кладут для своего домового горшочек с кашей и несколько монет, надеясь, что это принесет им прибыль. После заката пол не моют и не метут, иначе в роду может быть рак.</a:t>
            </a:r>
          </a:p>
          <a:p>
            <a:pPr marL="0" indent="0">
              <a:buNone/>
            </a:pPr>
            <a:r>
              <a:rPr lang="ru-RU" sz="1200" b="1" dirty="0">
                <a:latin typeface="Times New Roman" panose="02020603050405020304" pitchFamily="18" charset="0"/>
                <a:cs typeface="Times New Roman" panose="02020603050405020304" pitchFamily="18" charset="0"/>
              </a:rPr>
              <a:t>9 июня. </a:t>
            </a:r>
            <a:r>
              <a:rPr lang="ru-RU" sz="1200" b="1" dirty="0" err="1">
                <a:latin typeface="Times New Roman" panose="02020603050405020304" pitchFamily="18" charset="0"/>
                <a:cs typeface="Times New Roman" panose="02020603050405020304" pitchFamily="18" charset="0"/>
              </a:rPr>
              <a:t>Феропонт</a:t>
            </a:r>
            <a:r>
              <a:rPr lang="ru-RU" sz="1200" b="1" dirty="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В этот день не болтали много и ссор не начинали. Запрещены бабьи посиделки.</a:t>
            </a:r>
          </a:p>
          <a:p>
            <a:pPr marL="0" indent="0">
              <a:buNone/>
            </a:pPr>
            <a:r>
              <a:rPr lang="ru-RU" sz="1200" b="1" dirty="0" smtClean="0">
                <a:latin typeface="Times New Roman" panose="02020603050405020304" pitchFamily="18" charset="0"/>
                <a:cs typeface="Times New Roman" panose="02020603050405020304" pitchFamily="18" charset="0"/>
              </a:rPr>
              <a:t>15 </a:t>
            </a:r>
            <a:r>
              <a:rPr lang="ru-RU" sz="1200" b="1" dirty="0">
                <a:latin typeface="Times New Roman" panose="02020603050405020304" pitchFamily="18" charset="0"/>
                <a:cs typeface="Times New Roman" panose="02020603050405020304" pitchFamily="18" charset="0"/>
              </a:rPr>
              <a:t>июня. Троицкая Вселенная Родительская суббота в этом году. </a:t>
            </a:r>
            <a:r>
              <a:rPr lang="ru-RU" sz="1200" dirty="0">
                <a:latin typeface="Times New Roman" panose="02020603050405020304" pitchFamily="18" charset="0"/>
                <a:cs typeface="Times New Roman" panose="02020603050405020304" pitchFamily="18" charset="0"/>
              </a:rPr>
              <a:t>Суббота перед Троицей. В этот день ходят на кладбище.</a:t>
            </a:r>
          </a:p>
          <a:p>
            <a:pPr marL="0" indent="0">
              <a:buNone/>
            </a:pPr>
            <a:r>
              <a:rPr lang="ru-RU" sz="1200" b="1" dirty="0">
                <a:latin typeface="Times New Roman" panose="02020603050405020304" pitchFamily="18" charset="0"/>
                <a:cs typeface="Times New Roman" panose="02020603050405020304" pitchFamily="18" charset="0"/>
              </a:rPr>
              <a:t>16 июня. Троица в этом году. Троица на 50 день после Пасхи</a:t>
            </a:r>
            <a:r>
              <a:rPr lang="ru-RU" sz="1200" dirty="0">
                <a:latin typeface="Times New Roman" panose="02020603050405020304" pitchFamily="18" charset="0"/>
                <a:cs typeface="Times New Roman" panose="02020603050405020304" pitchFamily="18" charset="0"/>
              </a:rPr>
              <a:t>. На Троицу церковь украшают веточками березы, если принести из церкви домой несколько таких веточек, то можно вылечить больного или больную скотину, подмешав эти веточки в пищу. На Руси в этот день проходили смотрины невест, девушки водили хороводы, а парни высматривала невест. Избы и ворота украшали березовыми ветками. На Троицу дождь – много грибов.</a:t>
            </a:r>
          </a:p>
          <a:p>
            <a:pPr marL="0" indent="0">
              <a:buNone/>
            </a:pPr>
            <a:r>
              <a:rPr lang="ru-RU" sz="1200" b="1" dirty="0" smtClean="0">
                <a:latin typeface="Times New Roman" panose="02020603050405020304" pitchFamily="18" charset="0"/>
                <a:cs typeface="Times New Roman" panose="02020603050405020304" pitchFamily="18" charset="0"/>
              </a:rPr>
              <a:t>17 </a:t>
            </a:r>
            <a:r>
              <a:rPr lang="ru-RU" sz="1200" b="1" dirty="0">
                <a:latin typeface="Times New Roman" panose="02020603050405020304" pitchFamily="18" charset="0"/>
                <a:cs typeface="Times New Roman" panose="02020603050405020304" pitchFamily="18" charset="0"/>
              </a:rPr>
              <a:t>июня. Митрофан. </a:t>
            </a:r>
            <a:r>
              <a:rPr lang="ru-RU" sz="1200" dirty="0">
                <a:latin typeface="Times New Roman" panose="02020603050405020304" pitchFamily="18" charset="0"/>
                <a:cs typeface="Times New Roman" panose="02020603050405020304" pitchFamily="18" charset="0"/>
              </a:rPr>
              <a:t>Красный сарафан. Краснеет земляника. Спать надо ложиться как можно дольше, отдавая силы работе по дому и любимым ремеслам. Надевают красное.</a:t>
            </a:r>
          </a:p>
          <a:p>
            <a:pPr marL="0" indent="0">
              <a:buNone/>
            </a:pPr>
            <a:r>
              <a:rPr lang="ru-RU" sz="1200" b="1" dirty="0" smtClean="0">
                <a:latin typeface="Times New Roman" panose="02020603050405020304" pitchFamily="18" charset="0"/>
                <a:cs typeface="Times New Roman" panose="02020603050405020304" pitchFamily="18" charset="0"/>
              </a:rPr>
              <a:t>19 </a:t>
            </a:r>
            <a:r>
              <a:rPr lang="ru-RU" sz="1200" b="1" dirty="0">
                <a:latin typeface="Times New Roman" panose="02020603050405020304" pitchFamily="18" charset="0"/>
                <a:cs typeface="Times New Roman" panose="02020603050405020304" pitchFamily="18" charset="0"/>
              </a:rPr>
              <a:t>июня</a:t>
            </a:r>
            <a:r>
              <a:rPr lang="ru-RU" sz="1200" dirty="0">
                <a:latin typeface="Times New Roman" panose="02020603050405020304" pitchFamily="18" charset="0"/>
                <a:cs typeface="Times New Roman" panose="02020603050405020304" pitchFamily="18" charset="0"/>
              </a:rPr>
              <a:t>. Илларион. Русские люди говорят: на Иллариона девушке огород полоть – себе красоту добывать, отцу силу, матери здоровье, а гостям вкусное застолье</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0" indent="0">
              <a:buNone/>
            </a:pPr>
            <a:r>
              <a:rPr lang="ru-RU" sz="1200" b="1" dirty="0" smtClean="0">
                <a:latin typeface="Times New Roman" panose="02020603050405020304" pitchFamily="18" charset="0"/>
                <a:cs typeface="Times New Roman" panose="02020603050405020304" pitchFamily="18" charset="0"/>
              </a:rPr>
              <a:t>С </a:t>
            </a:r>
            <a:r>
              <a:rPr lang="ru-RU" sz="1200" b="1" dirty="0">
                <a:latin typeface="Times New Roman" panose="02020603050405020304" pitchFamily="18" charset="0"/>
                <a:cs typeface="Times New Roman" panose="02020603050405020304" pitchFamily="18" charset="0"/>
              </a:rPr>
              <a:t>24 июня по 7 июля русалочьи дни. </a:t>
            </a:r>
            <a:r>
              <a:rPr lang="ru-RU" sz="1200" dirty="0">
                <a:latin typeface="Times New Roman" panose="02020603050405020304" pitchFamily="18" charset="0"/>
                <a:cs typeface="Times New Roman" panose="02020603050405020304" pitchFamily="18" charset="0"/>
              </a:rPr>
              <a:t>С этого дня гадают и гадания верны.</a:t>
            </a:r>
          </a:p>
          <a:p>
            <a:pPr marL="0" indent="0">
              <a:buNone/>
            </a:pPr>
            <a:r>
              <a:rPr lang="ru-RU" sz="1200" b="1" dirty="0">
                <a:latin typeface="Times New Roman" panose="02020603050405020304" pitchFamily="18" charset="0"/>
                <a:cs typeface="Times New Roman" panose="02020603050405020304" pitchFamily="18" charset="0"/>
              </a:rPr>
              <a:t>27 июня. </a:t>
            </a:r>
            <a:r>
              <a:rPr lang="ru-RU" sz="1200" dirty="0">
                <a:latin typeface="Times New Roman" panose="02020603050405020304" pitchFamily="18" charset="0"/>
                <a:cs typeface="Times New Roman" panose="02020603050405020304" pitchFamily="18" charset="0"/>
              </a:rPr>
              <a:t>Елисей. Задабривают домового и освобождают шкафы от старого для привлечения нового.</a:t>
            </a:r>
          </a:p>
          <a:p>
            <a:pPr marL="0" indent="0">
              <a:buNone/>
            </a:pPr>
            <a:r>
              <a:rPr lang="ru-RU" sz="1200" b="1" dirty="0">
                <a:latin typeface="Times New Roman" panose="02020603050405020304" pitchFamily="18" charset="0"/>
                <a:cs typeface="Times New Roman" panose="02020603050405020304" pitchFamily="18" charset="0"/>
              </a:rPr>
              <a:t>29 июня. Тихон. </a:t>
            </a:r>
            <a:r>
              <a:rPr lang="ru-RU" sz="1200" dirty="0">
                <a:latin typeface="Times New Roman" panose="02020603050405020304" pitchFamily="18" charset="0"/>
                <a:cs typeface="Times New Roman" panose="02020603050405020304" pitchFamily="18" charset="0"/>
              </a:rPr>
              <a:t>На Тихона устраивают хлебосольные застолья, угощают пирогами.</a:t>
            </a:r>
          </a:p>
          <a:p>
            <a:pPr marL="0" indent="0">
              <a:buNone/>
            </a:pPr>
            <a:r>
              <a:rPr lang="ru-RU" sz="1200" b="1" dirty="0">
                <a:latin typeface="Times New Roman" panose="02020603050405020304" pitchFamily="18" charset="0"/>
                <a:cs typeface="Times New Roman" panose="02020603050405020304" pitchFamily="18" charset="0"/>
              </a:rPr>
              <a:t>30 июня. </a:t>
            </a:r>
            <a:r>
              <a:rPr lang="ru-RU" sz="1200" dirty="0">
                <a:latin typeface="Times New Roman" panose="02020603050405020304" pitchFamily="18" charset="0"/>
                <a:cs typeface="Times New Roman" panose="02020603050405020304" pitchFamily="18" charset="0"/>
              </a:rPr>
              <a:t>За неделю до Ивана Купала праздновали </a:t>
            </a:r>
            <a:r>
              <a:rPr lang="ru-RU" sz="1200" dirty="0" err="1">
                <a:latin typeface="Times New Roman" panose="02020603050405020304" pitchFamily="18" charset="0"/>
                <a:cs typeface="Times New Roman" panose="02020603050405020304" pitchFamily="18" charset="0"/>
              </a:rPr>
              <a:t>Ярилки</a:t>
            </a:r>
            <a:r>
              <a:rPr lang="ru-RU" sz="1200" dirty="0">
                <a:latin typeface="Times New Roman" panose="02020603050405020304" pitchFamily="18" charset="0"/>
                <a:cs typeface="Times New Roman" panose="02020603050405020304" pitchFamily="18" charset="0"/>
              </a:rPr>
              <a:t>. Праздник посвященный </a:t>
            </a:r>
            <a:r>
              <a:rPr lang="ru-RU" sz="1200" dirty="0" err="1">
                <a:latin typeface="Times New Roman" panose="02020603050405020304" pitchFamily="18" charset="0"/>
                <a:cs typeface="Times New Roman" panose="02020603050405020304" pitchFamily="18" charset="0"/>
              </a:rPr>
              <a:t>Яриле</a:t>
            </a:r>
            <a:r>
              <a:rPr lang="ru-RU" sz="1200" dirty="0">
                <a:latin typeface="Times New Roman" panose="02020603050405020304" pitchFamily="18" charset="0"/>
                <a:cs typeface="Times New Roman" panose="02020603050405020304" pitchFamily="18" charset="0"/>
              </a:rPr>
              <a:t> – языческому богу. Разводили костры и варили яйца. Чем больше сваришь – тем лучше куры будут нестись. Не желательно переезжать или увольняться с работы.</a:t>
            </a:r>
          </a:p>
          <a:p>
            <a:pPr marL="0" indent="0">
              <a:buNone/>
            </a:pPr>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41197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265928"/>
            <a:ext cx="9168608" cy="2691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278509" y="260648"/>
            <a:ext cx="8640960" cy="5400600"/>
          </a:xfrm>
        </p:spPr>
        <p:txBody>
          <a:bodyPr>
            <a:noAutofit/>
          </a:bodyPr>
          <a:lstStyle/>
          <a:p>
            <a:pPr marL="0" indent="0">
              <a:buNone/>
            </a:pPr>
            <a:endParaRPr lang="ru-RU" sz="1400" b="1" dirty="0" smtClean="0">
              <a:latin typeface="Times New Roman" panose="02020603050405020304" pitchFamily="18" charset="0"/>
              <a:cs typeface="Times New Roman" panose="02020603050405020304" pitchFamily="18" charset="0"/>
            </a:endParaRPr>
          </a:p>
          <a:p>
            <a:pPr marL="0" indent="0">
              <a:buNone/>
            </a:pPr>
            <a:r>
              <a:rPr lang="ru-RU" sz="1400" b="1" u="sng" dirty="0" smtClean="0">
                <a:solidFill>
                  <a:srgbClr val="FF0000"/>
                </a:solidFill>
                <a:latin typeface="Times New Roman" panose="02020603050405020304" pitchFamily="18" charset="0"/>
                <a:cs typeface="Times New Roman" panose="02020603050405020304" pitchFamily="18" charset="0"/>
              </a:rPr>
              <a:t>Июль </a:t>
            </a:r>
            <a:endParaRPr lang="ru-RU" sz="1400" b="1" u="sng" dirty="0">
              <a:solidFill>
                <a:srgbClr val="FF0000"/>
              </a:solidFill>
              <a:latin typeface="Times New Roman" panose="02020603050405020304" pitchFamily="18" charset="0"/>
              <a:cs typeface="Times New Roman" panose="02020603050405020304" pitchFamily="18" charset="0"/>
            </a:endParaRPr>
          </a:p>
          <a:p>
            <a:pPr marL="0" indent="0">
              <a:buNone/>
            </a:pPr>
            <a:r>
              <a:rPr lang="ru-RU" sz="1400" b="1" dirty="0" smtClean="0">
                <a:latin typeface="Times New Roman" panose="02020603050405020304" pitchFamily="18" charset="0"/>
                <a:cs typeface="Times New Roman" panose="02020603050405020304" pitchFamily="18" charset="0"/>
              </a:rPr>
              <a:t>1 </a:t>
            </a:r>
            <a:r>
              <a:rPr lang="ru-RU" sz="1400" b="1" dirty="0">
                <a:latin typeface="Times New Roman" panose="02020603050405020304" pitchFamily="18" charset="0"/>
                <a:cs typeface="Times New Roman" panose="02020603050405020304" pitchFamily="18" charset="0"/>
              </a:rPr>
              <a:t>июля. </a:t>
            </a:r>
            <a:r>
              <a:rPr lang="ru-RU" sz="1400" b="1" dirty="0" err="1">
                <a:latin typeface="Times New Roman" panose="02020603050405020304" pitchFamily="18" charset="0"/>
                <a:cs typeface="Times New Roman" panose="02020603050405020304" pitchFamily="18" charset="0"/>
              </a:rPr>
              <a:t>Ярилин</a:t>
            </a:r>
            <a:r>
              <a:rPr lang="ru-RU" sz="1400" b="1" dirty="0">
                <a:latin typeface="Times New Roman" panose="02020603050405020304" pitchFamily="18" charset="0"/>
                <a:cs typeface="Times New Roman" panose="02020603050405020304" pitchFamily="18" charset="0"/>
              </a:rPr>
              <a:t> день. </a:t>
            </a:r>
            <a:r>
              <a:rPr lang="ru-RU" sz="1400" dirty="0">
                <a:latin typeface="Times New Roman" panose="02020603050405020304" pitchFamily="18" charset="0"/>
                <a:cs typeface="Times New Roman" panose="02020603050405020304" pitchFamily="18" charset="0"/>
              </a:rPr>
              <a:t>В этот день сны считают вещими и исполняются в течении 20 лет.</a:t>
            </a:r>
          </a:p>
          <a:p>
            <a:pPr marL="0" indent="0">
              <a:buNone/>
            </a:pPr>
            <a:r>
              <a:rPr lang="ru-RU" sz="1400" b="1" dirty="0" smtClean="0">
                <a:latin typeface="Times New Roman" panose="02020603050405020304" pitchFamily="18" charset="0"/>
                <a:cs typeface="Times New Roman" panose="02020603050405020304" pitchFamily="18" charset="0"/>
              </a:rPr>
              <a:t>6 </a:t>
            </a:r>
            <a:r>
              <a:rPr lang="ru-RU" sz="1400" b="1" dirty="0">
                <a:latin typeface="Times New Roman" panose="02020603050405020304" pitchFamily="18" charset="0"/>
                <a:cs typeface="Times New Roman" panose="02020603050405020304" pitchFamily="18" charset="0"/>
              </a:rPr>
              <a:t>июля. Аграфена Купальница</a:t>
            </a:r>
            <a:r>
              <a:rPr lang="ru-RU" sz="1400" dirty="0">
                <a:latin typeface="Times New Roman" panose="02020603050405020304" pitchFamily="18" charset="0"/>
                <a:cs typeface="Times New Roman" panose="02020603050405020304" pitchFamily="18" charset="0"/>
              </a:rPr>
              <a:t>. С Аграфены начинался купальный сезон на Руси. На Аграфену в каждой семье был банный праздник, потому что в этот день все нечистое с себя можно смыть, а веником любую хворь выбить.</a:t>
            </a:r>
          </a:p>
          <a:p>
            <a:pPr marL="0" indent="0">
              <a:buNone/>
            </a:pPr>
            <a:r>
              <a:rPr lang="ru-RU" sz="1400" b="1" dirty="0">
                <a:latin typeface="Times New Roman" panose="02020603050405020304" pitchFamily="18" charset="0"/>
                <a:cs typeface="Times New Roman" panose="02020603050405020304" pitchFamily="18" charset="0"/>
              </a:rPr>
              <a:t>7 июля</a:t>
            </a:r>
            <a:r>
              <a:rPr lang="ru-RU" sz="1400" dirty="0">
                <a:latin typeface="Times New Roman" panose="02020603050405020304" pitchFamily="18" charset="0"/>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Иван Купала. </a:t>
            </a:r>
            <a:r>
              <a:rPr lang="ru-RU" sz="1400" dirty="0">
                <a:latin typeface="Times New Roman" panose="02020603050405020304" pitchFamily="18" charset="0"/>
                <a:cs typeface="Times New Roman" panose="02020603050405020304" pitchFamily="18" charset="0"/>
              </a:rPr>
              <a:t>(по старому 24 июня, или в день Равноденствия 21 июня) Утром на Ивана Купала долго не спят, встают до восхода Солнца и идут в росные поля, чтобы вобрать в себя соки земли. В этот момент в ней сила невиданная. Умывались росой для здоровья. На деревьях девицы завязывали ленты и загадывали желания о женихах. Девушки бросали венки в воду и загадывали на суженного: выйду замуж или нет. Если утонет – то нет, если поплывет – да.</a:t>
            </a:r>
          </a:p>
          <a:p>
            <a:pPr marL="0" indent="0">
              <a:buNone/>
            </a:pPr>
            <a:r>
              <a:rPr lang="ru-RU" sz="1400" dirty="0">
                <a:latin typeface="Times New Roman" panose="02020603050405020304" pitchFamily="18" charset="0"/>
                <a:cs typeface="Times New Roman" panose="02020603050405020304" pitchFamily="18" charset="0"/>
              </a:rPr>
              <a:t>Вложить в угол дома стебелек Иван-да-Марья – оберег от воров. Вечером и утром 8 к воде – реке или озеру не подходили. Водяной именины празднует, и кто ему мешает – наказывает.</a:t>
            </a:r>
          </a:p>
          <a:p>
            <a:pPr marL="0" indent="0">
              <a:buNone/>
            </a:pPr>
            <a:r>
              <a:rPr lang="ru-RU" sz="1400" b="1" dirty="0">
                <a:latin typeface="Times New Roman" panose="02020603050405020304" pitchFamily="18" charset="0"/>
                <a:cs typeface="Times New Roman" panose="02020603050405020304" pitchFamily="18" charset="0"/>
              </a:rPr>
              <a:t>8 июля. Петр и </a:t>
            </a:r>
            <a:r>
              <a:rPr lang="ru-RU" sz="1400" b="1" dirty="0" err="1">
                <a:latin typeface="Times New Roman" panose="02020603050405020304" pitchFamily="18" charset="0"/>
                <a:cs typeface="Times New Roman" panose="02020603050405020304" pitchFamily="18" charset="0"/>
              </a:rPr>
              <a:t>Феврония</a:t>
            </a:r>
            <a:r>
              <a:rPr lang="ru-RU" sz="1400" dirty="0">
                <a:latin typeface="Times New Roman" panose="02020603050405020304" pitchFamily="18" charset="0"/>
                <a:cs typeface="Times New Roman" panose="02020603050405020304" pitchFamily="18" charset="0"/>
              </a:rPr>
              <a:t>. Праздник влюбленных, день счастливый для любви.</a:t>
            </a:r>
          </a:p>
          <a:p>
            <a:pPr marL="0" indent="0">
              <a:buNone/>
            </a:pPr>
            <a:r>
              <a:rPr lang="ru-RU" sz="1400" b="1" dirty="0" smtClean="0">
                <a:latin typeface="Times New Roman" panose="02020603050405020304" pitchFamily="18" charset="0"/>
                <a:cs typeface="Times New Roman" panose="02020603050405020304" pitchFamily="18" charset="0"/>
              </a:rPr>
              <a:t>12 </a:t>
            </a:r>
            <a:r>
              <a:rPr lang="ru-RU" sz="1400" b="1" dirty="0">
                <a:latin typeface="Times New Roman" panose="02020603050405020304" pitchFamily="18" charset="0"/>
                <a:cs typeface="Times New Roman" panose="02020603050405020304" pitchFamily="18" charset="0"/>
              </a:rPr>
              <a:t>июля</a:t>
            </a:r>
            <a:r>
              <a:rPr lang="ru-RU" sz="1400" dirty="0">
                <a:latin typeface="Times New Roman" panose="02020603050405020304" pitchFamily="18" charset="0"/>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Петр Павел </a:t>
            </a:r>
            <a:r>
              <a:rPr lang="ru-RU" sz="1400" dirty="0">
                <a:latin typeface="Times New Roman" panose="02020603050405020304" pitchFamily="18" charset="0"/>
                <a:cs typeface="Times New Roman" panose="02020603050405020304" pitchFamily="18" charset="0"/>
              </a:rPr>
              <a:t>– петровки. Макушка лета, для благополучия и здоровья полагалось в этот день умыться водой из трех ключей.</a:t>
            </a:r>
          </a:p>
          <a:p>
            <a:pPr marL="0" indent="0">
              <a:buNone/>
            </a:pPr>
            <a:r>
              <a:rPr lang="ru-RU" sz="1400" b="1" dirty="0" smtClean="0">
                <a:latin typeface="Times New Roman" panose="02020603050405020304" pitchFamily="18" charset="0"/>
                <a:cs typeface="Times New Roman" panose="02020603050405020304" pitchFamily="18" charset="0"/>
              </a:rPr>
              <a:t>24 </a:t>
            </a:r>
            <a:r>
              <a:rPr lang="ru-RU" sz="1400" b="1" dirty="0">
                <a:latin typeface="Times New Roman" panose="02020603050405020304" pitchFamily="18" charset="0"/>
                <a:cs typeface="Times New Roman" panose="02020603050405020304" pitchFamily="18" charset="0"/>
              </a:rPr>
              <a:t>июля</a:t>
            </a:r>
            <a:r>
              <a:rPr lang="ru-RU" sz="1400"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Ефимья</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Стожарница</a:t>
            </a:r>
            <a:r>
              <a:rPr lang="ru-RU" sz="1400" b="1" dirty="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Родившемуся в этот день нельзя мыться в день своего рождения, мыться надо накануне и не планировать своей свадьбы в этот день и не сажать за стол 24 человека.</a:t>
            </a:r>
          </a:p>
          <a:p>
            <a:pPr marL="0" indent="0">
              <a:buNone/>
            </a:pPr>
            <a:r>
              <a:rPr lang="ru-RU" sz="1400" b="1" dirty="0">
                <a:latin typeface="Times New Roman" panose="02020603050405020304" pitchFamily="18" charset="0"/>
                <a:cs typeface="Times New Roman" panose="02020603050405020304" pitchFamily="18" charset="0"/>
              </a:rPr>
              <a:t>25 июля. </a:t>
            </a:r>
            <a:r>
              <a:rPr lang="ru-RU" sz="1400" b="1" dirty="0" err="1">
                <a:latin typeface="Times New Roman" panose="02020603050405020304" pitchFamily="18" charset="0"/>
                <a:cs typeface="Times New Roman" panose="02020603050405020304" pitchFamily="18" charset="0"/>
              </a:rPr>
              <a:t>Прокл</a:t>
            </a:r>
            <a:r>
              <a:rPr lang="ru-RU" sz="1400" b="1" dirty="0">
                <a:latin typeface="Times New Roman" panose="02020603050405020304" pitchFamily="18" charset="0"/>
                <a:cs typeface="Times New Roman" panose="02020603050405020304" pitchFamily="18" charset="0"/>
              </a:rPr>
              <a:t> – великие росы. </a:t>
            </a:r>
            <a:r>
              <a:rPr lang="ru-RU" sz="1400" dirty="0">
                <a:latin typeface="Times New Roman" panose="02020603050405020304" pitchFamily="18" charset="0"/>
                <a:cs typeface="Times New Roman" panose="02020603050405020304" pitchFamily="18" charset="0"/>
              </a:rPr>
              <a:t>Роса на </a:t>
            </a:r>
            <a:r>
              <a:rPr lang="ru-RU" sz="1400" dirty="0" err="1">
                <a:latin typeface="Times New Roman" panose="02020603050405020304" pitchFamily="18" charset="0"/>
                <a:cs typeface="Times New Roman" panose="02020603050405020304" pitchFamily="18" charset="0"/>
              </a:rPr>
              <a:t>Прокла</a:t>
            </a:r>
            <a:r>
              <a:rPr lang="ru-RU" sz="1400" dirty="0">
                <a:latin typeface="Times New Roman" panose="02020603050405020304" pitchFamily="18" charset="0"/>
                <a:cs typeface="Times New Roman" panose="02020603050405020304" pitchFamily="18" charset="0"/>
              </a:rPr>
              <a:t> чудодейственна и от многих болезней и от сглаза избавляют. Ею умываются, ее собирают</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66195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65104"/>
            <a:ext cx="9139237" cy="258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249138" y="260648"/>
            <a:ext cx="8640960" cy="5904656"/>
          </a:xfrm>
        </p:spPr>
        <p:txBody>
          <a:bodyPr>
            <a:noAutofit/>
          </a:bodyPr>
          <a:lstStyle/>
          <a:p>
            <a:pPr marL="0" indent="0">
              <a:buNone/>
            </a:pPr>
            <a:endParaRPr lang="ru-RU" sz="1200" b="1" dirty="0" smtClean="0">
              <a:latin typeface="Times New Roman" panose="02020603050405020304" pitchFamily="18" charset="0"/>
              <a:cs typeface="Times New Roman" panose="02020603050405020304" pitchFamily="18" charset="0"/>
            </a:endParaRPr>
          </a:p>
          <a:p>
            <a:pPr marL="0" indent="0">
              <a:buNone/>
            </a:pPr>
            <a:r>
              <a:rPr lang="ru-RU" sz="1400" b="1" u="sng" dirty="0" smtClean="0">
                <a:solidFill>
                  <a:srgbClr val="FF0000"/>
                </a:solidFill>
                <a:latin typeface="Times New Roman" panose="02020603050405020304" pitchFamily="18" charset="0"/>
                <a:cs typeface="Times New Roman" panose="02020603050405020304" pitchFamily="18" charset="0"/>
              </a:rPr>
              <a:t>Август</a:t>
            </a:r>
            <a:r>
              <a:rPr lang="ru-RU" sz="1200" b="1" dirty="0" smtClean="0">
                <a:latin typeface="Times New Roman" panose="02020603050405020304" pitchFamily="18" charset="0"/>
                <a:cs typeface="Times New Roman" panose="02020603050405020304" pitchFamily="18" charset="0"/>
              </a:rPr>
              <a:t> </a:t>
            </a:r>
            <a:endParaRPr lang="ru-RU" sz="1200" b="1" dirty="0">
              <a:latin typeface="Times New Roman" panose="02020603050405020304" pitchFamily="18" charset="0"/>
              <a:cs typeface="Times New Roman" panose="02020603050405020304" pitchFamily="18" charset="0"/>
            </a:endParaRPr>
          </a:p>
          <a:p>
            <a:pPr marL="0" indent="0">
              <a:buNone/>
            </a:pPr>
            <a:r>
              <a:rPr lang="ru-RU" sz="1200" b="1" dirty="0" smtClean="0">
                <a:latin typeface="Times New Roman" panose="02020603050405020304" pitchFamily="18" charset="0"/>
                <a:cs typeface="Times New Roman" panose="02020603050405020304" pitchFamily="18" charset="0"/>
              </a:rPr>
              <a:t>2 </a:t>
            </a:r>
            <a:r>
              <a:rPr lang="ru-RU" sz="1200" b="1" dirty="0">
                <a:latin typeface="Times New Roman" panose="02020603050405020304" pitchFamily="18" charset="0"/>
                <a:cs typeface="Times New Roman" panose="02020603050405020304" pitchFamily="18" charset="0"/>
              </a:rPr>
              <a:t>августа. </a:t>
            </a:r>
            <a:r>
              <a:rPr lang="ru-RU" sz="1200" dirty="0">
                <a:latin typeface="Times New Roman" panose="02020603050405020304" pitchFamily="18" charset="0"/>
                <a:cs typeface="Times New Roman" panose="02020603050405020304" pitchFamily="18" charset="0"/>
              </a:rPr>
              <a:t>Ильин день. Не пускают в дом кошек и собак, чтобы не было в семье людей, пораженных громом и молнию. Кто в этот день попал под дождь – весь год здоровым будет. Нельзя после заката мыться, стричься – иначе все здоровье смоешь. Нельзя сгребать сено, чистить нужники. Нельзя засыпать сватов. Не работать в поле – грозой будешь убит. Не считать урожай – добро потеряешь. Если на Ильин день случится пожар, то до воды в огонь надо лить молоко, чтобы пожар не разошелся. Окончание купального сезона.</a:t>
            </a:r>
          </a:p>
          <a:p>
            <a:pPr marL="0" indent="0">
              <a:buNone/>
            </a:pPr>
            <a:r>
              <a:rPr lang="ru-RU" sz="1200" b="1" dirty="0" smtClean="0">
                <a:latin typeface="Times New Roman" panose="02020603050405020304" pitchFamily="18" charset="0"/>
                <a:cs typeface="Times New Roman" panose="02020603050405020304" pitchFamily="18" charset="0"/>
              </a:rPr>
              <a:t>12 </a:t>
            </a:r>
            <a:r>
              <a:rPr lang="ru-RU" sz="1200" b="1" dirty="0">
                <a:latin typeface="Times New Roman" panose="02020603050405020304" pitchFamily="18" charset="0"/>
                <a:cs typeface="Times New Roman" panose="02020603050405020304" pitchFamily="18" charset="0"/>
              </a:rPr>
              <a:t>августа. </a:t>
            </a:r>
            <a:r>
              <a:rPr lang="ru-RU" sz="1200" dirty="0">
                <a:latin typeface="Times New Roman" panose="02020603050405020304" pitchFamily="18" charset="0"/>
                <a:cs typeface="Times New Roman" panose="02020603050405020304" pitchFamily="18" charset="0"/>
              </a:rPr>
              <a:t>Сила и </a:t>
            </a:r>
            <a:r>
              <a:rPr lang="ru-RU" sz="1200" dirty="0" err="1">
                <a:latin typeface="Times New Roman" panose="02020603050405020304" pitchFamily="18" charset="0"/>
                <a:cs typeface="Times New Roman" panose="02020603050405020304" pitchFamily="18" charset="0"/>
              </a:rPr>
              <a:t>Силуян</a:t>
            </a:r>
            <a:r>
              <a:rPr lang="ru-RU" sz="1200" dirty="0">
                <a:latin typeface="Times New Roman" panose="02020603050405020304" pitchFamily="18" charset="0"/>
                <a:cs typeface="Times New Roman" panose="02020603050405020304" pitchFamily="18" charset="0"/>
              </a:rPr>
              <a:t>. Считалось, что в этот день лопух имеет необыкновенную целительную силу. Все родившиеся в этот день будут очень сильные, по поверью все русские богатыри родились на </a:t>
            </a:r>
            <a:r>
              <a:rPr lang="ru-RU" sz="1200" dirty="0" err="1">
                <a:latin typeface="Times New Roman" panose="02020603050405020304" pitchFamily="18" charset="0"/>
                <a:cs typeface="Times New Roman" panose="02020603050405020304" pitchFamily="18" charset="0"/>
              </a:rPr>
              <a:t>Силуяна</a:t>
            </a:r>
            <a:r>
              <a:rPr lang="ru-RU" sz="1200" dirty="0">
                <a:latin typeface="Times New Roman" panose="02020603050405020304" pitchFamily="18" charset="0"/>
                <a:cs typeface="Times New Roman" panose="02020603050405020304" pitchFamily="18" charset="0"/>
              </a:rPr>
              <a:t>.</a:t>
            </a:r>
          </a:p>
          <a:p>
            <a:pPr marL="0" indent="0">
              <a:buNone/>
            </a:pPr>
            <a:r>
              <a:rPr lang="ru-RU" sz="1200" b="1" dirty="0">
                <a:latin typeface="Times New Roman" panose="02020603050405020304" pitchFamily="18" charset="0"/>
                <a:cs typeface="Times New Roman" panose="02020603050405020304" pitchFamily="18" charset="0"/>
              </a:rPr>
              <a:t>14 августа – 28 августа </a:t>
            </a:r>
            <a:r>
              <a:rPr lang="ru-RU" sz="1200" dirty="0">
                <a:latin typeface="Times New Roman" panose="02020603050405020304" pitchFamily="18" charset="0"/>
                <a:cs typeface="Times New Roman" panose="02020603050405020304" pitchFamily="18" charset="0"/>
              </a:rPr>
              <a:t>– Успенский пост. Пост длится 2 недели.</a:t>
            </a:r>
          </a:p>
          <a:p>
            <a:pPr marL="0" indent="0">
              <a:buNone/>
            </a:pPr>
            <a:r>
              <a:rPr lang="ru-RU" sz="1200" b="1" dirty="0">
                <a:latin typeface="Times New Roman" panose="02020603050405020304" pitchFamily="18" charset="0"/>
                <a:cs typeface="Times New Roman" panose="02020603050405020304" pitchFamily="18" charset="0"/>
              </a:rPr>
              <a:t>14 августа. </a:t>
            </a:r>
            <a:r>
              <a:rPr lang="ru-RU" sz="1400" b="1" dirty="0">
                <a:latin typeface="Times New Roman" panose="02020603050405020304" pitchFamily="18" charset="0"/>
                <a:cs typeface="Times New Roman" panose="02020603050405020304" pitchFamily="18" charset="0"/>
              </a:rPr>
              <a:t>Первый спас – медовый. </a:t>
            </a:r>
            <a:r>
              <a:rPr lang="ru-RU" sz="1200" dirty="0">
                <a:latin typeface="Times New Roman" panose="02020603050405020304" pitchFamily="18" charset="0"/>
                <a:cs typeface="Times New Roman" panose="02020603050405020304" pitchFamily="18" charset="0"/>
              </a:rPr>
              <a:t>Согласно обычаю в этот день освещают мед, освещают новые колодцы, чистят старые. Купаются в бане – Смывают грех и защищаются от болезни. А на следующий день никто в воду не лезет.</a:t>
            </a:r>
          </a:p>
          <a:p>
            <a:pPr marL="0" indent="0">
              <a:buNone/>
            </a:pPr>
            <a:r>
              <a:rPr lang="ru-RU" sz="1200" b="1" dirty="0">
                <a:latin typeface="Times New Roman" panose="02020603050405020304" pitchFamily="18" charset="0"/>
                <a:cs typeface="Times New Roman" panose="02020603050405020304" pitchFamily="18" charset="0"/>
              </a:rPr>
              <a:t>15 августа</a:t>
            </a:r>
            <a:r>
              <a:rPr lang="ru-RU" sz="1200" dirty="0">
                <a:latin typeface="Times New Roman" panose="02020603050405020304" pitchFamily="18" charset="0"/>
                <a:cs typeface="Times New Roman" panose="02020603050405020304" pitchFamily="18" charset="0"/>
              </a:rPr>
              <a:t>. Степан Сеновал. В этот день плели венок из 12 трав (мяты, пижмы, клевера, ромашки….) и вешали в красный угол, спасая семью от болезней. На следующий год венок меняли на новый.</a:t>
            </a:r>
          </a:p>
          <a:p>
            <a:pPr marL="0" indent="0">
              <a:buNone/>
            </a:pPr>
            <a:r>
              <a:rPr lang="ru-RU" sz="1200" b="1" dirty="0">
                <a:latin typeface="Times New Roman" panose="02020603050405020304" pitchFamily="18" charset="0"/>
                <a:cs typeface="Times New Roman" panose="02020603050405020304" pitchFamily="18" charset="0"/>
              </a:rPr>
              <a:t>18 августа. </a:t>
            </a:r>
            <a:r>
              <a:rPr lang="ru-RU" sz="1200" dirty="0">
                <a:latin typeface="Times New Roman" panose="02020603050405020304" pitchFamily="18" charset="0"/>
                <a:cs typeface="Times New Roman" panose="02020603050405020304" pitchFamily="18" charset="0"/>
              </a:rPr>
              <a:t>Евстигней Житник. На Евстигнея едят сырой лук с хлебом солью и квасом. Чем больше съешь – тем больше здоровья придет.</a:t>
            </a:r>
          </a:p>
          <a:p>
            <a:pPr marL="0" indent="0">
              <a:buNone/>
            </a:pPr>
            <a:r>
              <a:rPr lang="ru-RU" sz="1200" b="1" dirty="0">
                <a:latin typeface="Times New Roman" panose="02020603050405020304" pitchFamily="18" charset="0"/>
                <a:cs typeface="Times New Roman" panose="02020603050405020304" pitchFamily="18" charset="0"/>
              </a:rPr>
              <a:t>19 августа. Преображение Господни. </a:t>
            </a:r>
            <a:r>
              <a:rPr lang="ru-RU" sz="1400" b="1" dirty="0">
                <a:latin typeface="Times New Roman" panose="02020603050405020304" pitchFamily="18" charset="0"/>
                <a:cs typeface="Times New Roman" panose="02020603050405020304" pitchFamily="18" charset="0"/>
              </a:rPr>
              <a:t>Второй спас – Яблоневый. </a:t>
            </a:r>
            <a:r>
              <a:rPr lang="ru-RU" sz="1200" dirty="0">
                <a:latin typeface="Times New Roman" panose="02020603050405020304" pitchFamily="18" charset="0"/>
                <a:cs typeface="Times New Roman" panose="02020603050405020304" pitchFamily="18" charset="0"/>
              </a:rPr>
              <a:t>Освещаются плоды земные, в том числе и яблоки. Потом ими угощают малых деток и древних старцев . С тех пор поговорка: На второй Спас и нищий нищему яблочко даст.</a:t>
            </a:r>
          </a:p>
          <a:p>
            <a:pPr marL="0" indent="0">
              <a:buNone/>
            </a:pPr>
            <a:r>
              <a:rPr lang="ru-RU" sz="1200" b="1" dirty="0" smtClean="0">
                <a:latin typeface="Times New Roman" panose="02020603050405020304" pitchFamily="18" charset="0"/>
                <a:cs typeface="Times New Roman" panose="02020603050405020304" pitchFamily="18" charset="0"/>
              </a:rPr>
              <a:t>28 </a:t>
            </a:r>
            <a:r>
              <a:rPr lang="ru-RU" sz="1200" b="1" dirty="0">
                <a:latin typeface="Times New Roman" panose="02020603050405020304" pitchFamily="18" charset="0"/>
                <a:cs typeface="Times New Roman" panose="02020603050405020304" pitchFamily="18" charset="0"/>
              </a:rPr>
              <a:t>августа</a:t>
            </a:r>
            <a:r>
              <a:rPr lang="ru-RU" sz="1200" dirty="0">
                <a:latin typeface="Times New Roman" panose="02020603050405020304" pitchFamily="18" charset="0"/>
                <a:cs typeface="Times New Roman" panose="02020603050405020304" pitchFamily="18" charset="0"/>
              </a:rPr>
              <a:t>. Успение Пресвятой Богородицы. Великие праздники почитают по три дня: один до и один после и сам праздник.</a:t>
            </a:r>
          </a:p>
          <a:p>
            <a:pPr marL="0" indent="0">
              <a:buNone/>
            </a:pPr>
            <a:r>
              <a:rPr lang="ru-RU" sz="1200" b="1" dirty="0">
                <a:latin typeface="Times New Roman" panose="02020603050405020304" pitchFamily="18" charset="0"/>
                <a:cs typeface="Times New Roman" panose="02020603050405020304" pitchFamily="18" charset="0"/>
              </a:rPr>
              <a:t>29 августа. Третий Спас Нерукотворный – </a:t>
            </a:r>
            <a:r>
              <a:rPr lang="ru-RU" sz="1400" b="1" dirty="0">
                <a:latin typeface="Times New Roman" panose="02020603050405020304" pitchFamily="18" charset="0"/>
                <a:cs typeface="Times New Roman" panose="02020603050405020304" pitchFamily="18" charset="0"/>
              </a:rPr>
              <a:t>Хлебный, Ореховый. </a:t>
            </a:r>
            <a:r>
              <a:rPr lang="ru-RU" sz="1200" dirty="0">
                <a:latin typeface="Times New Roman" panose="02020603050405020304" pitchFamily="18" charset="0"/>
                <a:cs typeface="Times New Roman" panose="02020603050405020304" pitchFamily="18" charset="0"/>
              </a:rPr>
              <a:t>Кто носит в кармане орех двойчатку (два орешка вместе в одной ступе) или тройчатку – богат будет</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77518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https://fairysoft.ru/wp-content/uploads/2017/01/narcal_grl399.jpg"/>
          <p:cNvPicPr/>
          <p:nvPr/>
        </p:nvPicPr>
        <p:blipFill>
          <a:blip r:embed="rId2">
            <a:extLst>
              <a:ext uri="{28A0092B-C50C-407E-A947-70E740481C1C}">
                <a14:useLocalDpi xmlns:a14="http://schemas.microsoft.com/office/drawing/2010/main" val="0"/>
              </a:ext>
            </a:extLst>
          </a:blip>
          <a:srcRect/>
          <a:stretch>
            <a:fillRect/>
          </a:stretch>
        </p:blipFill>
        <p:spPr bwMode="auto">
          <a:xfrm>
            <a:off x="971600" y="404664"/>
            <a:ext cx="7200800" cy="6048672"/>
          </a:xfrm>
          <a:prstGeom prst="rect">
            <a:avLst/>
          </a:prstGeom>
          <a:noFill/>
          <a:ln>
            <a:noFill/>
          </a:ln>
        </p:spPr>
      </p:pic>
    </p:spTree>
    <p:extLst>
      <p:ext uri="{BB962C8B-B14F-4D97-AF65-F5344CB8AC3E}">
        <p14:creationId xmlns:p14="http://schemas.microsoft.com/office/powerpoint/2010/main" val="29800722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272625"/>
            <a:ext cx="4173042"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963" y="260649"/>
            <a:ext cx="4104456" cy="306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368969"/>
            <a:ext cx="4176464" cy="3079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963" y="3327702"/>
            <a:ext cx="4104456" cy="312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10022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normAutofit fontScale="90000"/>
          </a:bodyPr>
          <a:lstStyle/>
          <a:p>
            <a:r>
              <a:rPr lang="ru-RU" dirty="0" smtClean="0">
                <a:latin typeface="Times New Roman" panose="02020603050405020304" pitchFamily="18" charset="0"/>
                <a:cs typeface="Times New Roman" panose="02020603050405020304" pitchFamily="18" charset="0"/>
              </a:rPr>
              <a:t>Проверь себя</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57200" y="1124744"/>
            <a:ext cx="8229600" cy="5184576"/>
          </a:xfrm>
        </p:spPr>
        <p:txBody>
          <a:bodyPr>
            <a:normAutofit fontScale="55000" lnSpcReduction="20000"/>
          </a:bodyPr>
          <a:lstStyle/>
          <a:p>
            <a:pPr marL="514350" indent="-514350">
              <a:buAutoNum type="arabicPeriod"/>
            </a:pPr>
            <a:r>
              <a:rPr lang="ru-RU" i="1" dirty="0" smtClean="0">
                <a:latin typeface="Times New Roman" panose="02020603050405020304" pitchFamily="18" charset="0"/>
                <a:cs typeface="Times New Roman" panose="02020603050405020304" pitchFamily="18" charset="0"/>
              </a:rPr>
              <a:t>Какими праздниками  открывается  народный календарь ?(выбери </a:t>
            </a:r>
            <a:r>
              <a:rPr lang="ru-RU" i="1" dirty="0" smtClean="0">
                <a:latin typeface="Times New Roman" panose="02020603050405020304" pitchFamily="18" charset="0"/>
                <a:cs typeface="Times New Roman" panose="02020603050405020304" pitchFamily="18" charset="0"/>
              </a:rPr>
              <a:t>правильный ответ):</a:t>
            </a:r>
          </a:p>
          <a:p>
            <a:pPr marL="0" indent="0">
              <a:buNone/>
            </a:pPr>
            <a:r>
              <a:rPr lang="ru-RU" dirty="0" smtClean="0">
                <a:latin typeface="Times New Roman" panose="02020603050405020304" pitchFamily="18" charset="0"/>
                <a:cs typeface="Times New Roman" panose="02020603050405020304" pitchFamily="18" charset="0"/>
              </a:rPr>
              <a:t>а) зимними праздниками</a:t>
            </a:r>
          </a:p>
          <a:p>
            <a:pPr marL="0" indent="0">
              <a:buNone/>
            </a:pPr>
            <a:r>
              <a:rPr lang="ru-RU" dirty="0" smtClean="0">
                <a:latin typeface="Times New Roman" panose="02020603050405020304" pitchFamily="18" charset="0"/>
                <a:cs typeface="Times New Roman" panose="02020603050405020304" pitchFamily="18" charset="0"/>
              </a:rPr>
              <a:t>б) весенними праздниками</a:t>
            </a:r>
          </a:p>
          <a:p>
            <a:pPr marL="0" indent="0">
              <a:buNone/>
            </a:pPr>
            <a:r>
              <a:rPr lang="ru-RU" dirty="0" smtClean="0">
                <a:latin typeface="Times New Roman" panose="02020603050405020304" pitchFamily="18" charset="0"/>
                <a:cs typeface="Times New Roman" panose="02020603050405020304" pitchFamily="18" charset="0"/>
              </a:rPr>
              <a:t>в) осенними праздниками</a:t>
            </a:r>
          </a:p>
          <a:p>
            <a:pPr marL="0" indent="0">
              <a:buNone/>
            </a:pPr>
            <a:r>
              <a:rPr lang="ru-RU" dirty="0" smtClean="0">
                <a:latin typeface="Times New Roman" panose="02020603050405020304" pitchFamily="18" charset="0"/>
                <a:cs typeface="Times New Roman" panose="02020603050405020304" pitchFamily="18" charset="0"/>
              </a:rPr>
              <a:t>г) летними праздниками</a:t>
            </a:r>
          </a:p>
          <a:p>
            <a:pPr marL="0" indent="0">
              <a:buNone/>
            </a:pPr>
            <a:endParaRPr lang="ru-RU" dirty="0" smtClean="0">
              <a:latin typeface="Times New Roman" panose="02020603050405020304" pitchFamily="18" charset="0"/>
              <a:cs typeface="Times New Roman" panose="02020603050405020304" pitchFamily="18" charset="0"/>
            </a:endParaRPr>
          </a:p>
          <a:p>
            <a:pPr marL="0" indent="0">
              <a:buNone/>
            </a:pPr>
            <a:r>
              <a:rPr lang="ru-RU" dirty="0" smtClean="0">
                <a:latin typeface="Times New Roman" panose="02020603050405020304" pitchFamily="18" charset="0"/>
                <a:cs typeface="Times New Roman" panose="02020603050405020304" pitchFamily="18" charset="0"/>
              </a:rPr>
              <a:t>2</a:t>
            </a:r>
            <a:r>
              <a:rPr lang="ru-RU" i="1" dirty="0" smtClean="0">
                <a:latin typeface="Times New Roman" panose="02020603050405020304" pitchFamily="18" charset="0"/>
                <a:cs typeface="Times New Roman" panose="02020603050405020304" pitchFamily="18" charset="0"/>
              </a:rPr>
              <a:t>. Почему Новый год празднуется два дня и в какие даты?</a:t>
            </a:r>
          </a:p>
          <a:p>
            <a:pPr marL="0" indent="0">
              <a:buNone/>
            </a:pPr>
            <a:endParaRPr lang="ru-RU" dirty="0" smtClean="0">
              <a:latin typeface="Times New Roman" panose="02020603050405020304" pitchFamily="18" charset="0"/>
              <a:cs typeface="Times New Roman" panose="02020603050405020304" pitchFamily="18" charset="0"/>
            </a:endParaRPr>
          </a:p>
          <a:p>
            <a:pPr marL="0" indent="0">
              <a:buNone/>
            </a:pPr>
            <a:r>
              <a:rPr lang="ru-RU" dirty="0" smtClean="0">
                <a:latin typeface="Times New Roman" panose="02020603050405020304" pitchFamily="18" charset="0"/>
                <a:cs typeface="Times New Roman" panose="02020603050405020304" pitchFamily="18" charset="0"/>
              </a:rPr>
              <a:t>3</a:t>
            </a:r>
            <a:r>
              <a:rPr lang="ru-RU" dirty="0">
                <a:latin typeface="Times New Roman" panose="02020603050405020304" pitchFamily="18" charset="0"/>
                <a:cs typeface="Times New Roman" panose="02020603050405020304" pitchFamily="18" charset="0"/>
              </a:rPr>
              <a:t>. </a:t>
            </a:r>
            <a:r>
              <a:rPr lang="ru-RU" i="1" dirty="0" smtClean="0">
                <a:latin typeface="Times New Roman" panose="02020603050405020304" pitchFamily="18" charset="0"/>
                <a:cs typeface="Times New Roman" panose="02020603050405020304" pitchFamily="18" charset="0"/>
              </a:rPr>
              <a:t>Какой месяц в </a:t>
            </a:r>
            <a:r>
              <a:rPr lang="ru-RU" i="1" dirty="0">
                <a:latin typeface="Times New Roman" panose="02020603050405020304" pitchFamily="18" charset="0"/>
                <a:cs typeface="Times New Roman" panose="02020603050405020304" pitchFamily="18" charset="0"/>
              </a:rPr>
              <a:t>народном представлении </a:t>
            </a:r>
            <a:r>
              <a:rPr lang="ru-RU" i="1" dirty="0" smtClean="0">
                <a:latin typeface="Times New Roman" panose="02020603050405020304" pitchFamily="18" charset="0"/>
                <a:cs typeface="Times New Roman" panose="02020603050405020304" pitchFamily="18" charset="0"/>
              </a:rPr>
              <a:t>– считается переломным временем года?</a:t>
            </a:r>
            <a:endParaRPr lang="ru-RU" i="1" dirty="0">
              <a:latin typeface="Times New Roman" panose="02020603050405020304" pitchFamily="18" charset="0"/>
              <a:cs typeface="Times New Roman" panose="02020603050405020304" pitchFamily="18" charset="0"/>
            </a:endParaRPr>
          </a:p>
          <a:p>
            <a:pPr marL="0" indent="0">
              <a:buNone/>
            </a:pPr>
            <a:endParaRPr lang="ru-RU" dirty="0" smtClean="0">
              <a:latin typeface="Times New Roman" panose="02020603050405020304" pitchFamily="18" charset="0"/>
              <a:cs typeface="Times New Roman" panose="02020603050405020304" pitchFamily="18" charset="0"/>
            </a:endParaRPr>
          </a:p>
          <a:p>
            <a:pPr marL="0" indent="0">
              <a:buNone/>
            </a:pPr>
            <a:r>
              <a:rPr lang="ru-RU" dirty="0" smtClean="0">
                <a:latin typeface="Times New Roman" panose="02020603050405020304" pitchFamily="18" charset="0"/>
                <a:cs typeface="Times New Roman" panose="02020603050405020304" pitchFamily="18" charset="0"/>
              </a:rPr>
              <a:t>4</a:t>
            </a:r>
            <a:r>
              <a:rPr lang="ru-RU" i="1" dirty="0" smtClean="0">
                <a:latin typeface="Times New Roman" panose="02020603050405020304" pitchFamily="18" charset="0"/>
                <a:cs typeface="Times New Roman" panose="02020603050405020304" pitchFamily="18" charset="0"/>
              </a:rPr>
              <a:t>. В августе празднуют три Спаса (выбери правильные ответы):</a:t>
            </a:r>
          </a:p>
          <a:p>
            <a:pPr marL="0" indent="0">
              <a:buNone/>
            </a:pPr>
            <a:r>
              <a:rPr lang="ru-RU" dirty="0" smtClean="0">
                <a:latin typeface="Times New Roman" panose="02020603050405020304" pitchFamily="18" charset="0"/>
                <a:cs typeface="Times New Roman" panose="02020603050405020304" pitchFamily="18" charset="0"/>
              </a:rPr>
              <a:t>А) медовый</a:t>
            </a:r>
          </a:p>
          <a:p>
            <a:pPr marL="0" indent="0">
              <a:buNone/>
            </a:pPr>
            <a:r>
              <a:rPr lang="ru-RU" dirty="0" smtClean="0">
                <a:latin typeface="Times New Roman" panose="02020603050405020304" pitchFamily="18" charset="0"/>
                <a:cs typeface="Times New Roman" panose="02020603050405020304" pitchFamily="18" charset="0"/>
              </a:rPr>
              <a:t>Б) травяной</a:t>
            </a:r>
          </a:p>
          <a:p>
            <a:pPr marL="0" indent="0">
              <a:buNone/>
            </a:pPr>
            <a:r>
              <a:rPr lang="ru-RU" dirty="0" smtClean="0">
                <a:latin typeface="Times New Roman" panose="02020603050405020304" pitchFamily="18" charset="0"/>
                <a:cs typeface="Times New Roman" panose="02020603050405020304" pitchFamily="18" charset="0"/>
              </a:rPr>
              <a:t>в) грушевый</a:t>
            </a:r>
          </a:p>
          <a:p>
            <a:pPr marL="0" indent="0">
              <a:buNone/>
            </a:pPr>
            <a:r>
              <a:rPr lang="ru-RU" dirty="0" smtClean="0">
                <a:latin typeface="Times New Roman" panose="02020603050405020304" pitchFamily="18" charset="0"/>
                <a:cs typeface="Times New Roman" panose="02020603050405020304" pitchFamily="18" charset="0"/>
              </a:rPr>
              <a:t>Г) яблочный</a:t>
            </a:r>
          </a:p>
          <a:p>
            <a:pPr marL="0" indent="0">
              <a:buNone/>
            </a:pPr>
            <a:r>
              <a:rPr lang="ru-RU" dirty="0" smtClean="0">
                <a:latin typeface="Times New Roman" panose="02020603050405020304" pitchFamily="18" charset="0"/>
                <a:cs typeface="Times New Roman" panose="02020603050405020304" pitchFamily="18" charset="0"/>
              </a:rPr>
              <a:t>Д) картофельный</a:t>
            </a:r>
          </a:p>
          <a:p>
            <a:pPr marL="0" indent="0">
              <a:buNone/>
            </a:pPr>
            <a:r>
              <a:rPr lang="ru-RU" dirty="0" smtClean="0">
                <a:latin typeface="Times New Roman" panose="02020603050405020304" pitchFamily="18" charset="0"/>
                <a:cs typeface="Times New Roman" panose="02020603050405020304" pitchFamily="18" charset="0"/>
              </a:rPr>
              <a:t>Е) ореховый</a:t>
            </a:r>
          </a:p>
          <a:p>
            <a:pPr marL="0" indent="0">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37001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200" b="1" i="1" dirty="0">
                <a:solidFill>
                  <a:srgbClr val="C00000"/>
                </a:solidFill>
                <a:latin typeface="Times New Roman" panose="02020603050405020304" pitchFamily="18" charset="0"/>
                <a:cs typeface="Times New Roman" panose="02020603050405020304" pitchFamily="18" charset="0"/>
              </a:rPr>
              <a:t>Певучее название славянских месяцев года отражает те изменения в природе, которые наиболее характерны для каждого из четырех времен </a:t>
            </a:r>
            <a:r>
              <a:rPr lang="ru-RU" sz="2200" b="1" i="1" dirty="0" smtClean="0">
                <a:solidFill>
                  <a:srgbClr val="C00000"/>
                </a:solidFill>
                <a:latin typeface="Times New Roman" panose="02020603050405020304" pitchFamily="18" charset="0"/>
                <a:cs typeface="Times New Roman" panose="02020603050405020304" pitchFamily="18" charset="0"/>
              </a:rPr>
              <a:t>года</a:t>
            </a:r>
            <a:endParaRPr lang="ru-RU" b="1" i="1" dirty="0">
              <a:solidFill>
                <a:srgbClr val="C00000"/>
              </a:solidFill>
            </a:endParaRPr>
          </a:p>
        </p:txBody>
      </p:sp>
      <p:sp>
        <p:nvSpPr>
          <p:cNvPr id="3" name="Объект 2"/>
          <p:cNvSpPr>
            <a:spLocks noGrp="1"/>
          </p:cNvSpPr>
          <p:nvPr>
            <p:ph idx="1"/>
          </p:nvPr>
        </p:nvSpPr>
        <p:spPr>
          <a:xfrm>
            <a:off x="457200" y="3573016"/>
            <a:ext cx="8229600" cy="2553147"/>
          </a:xfrm>
        </p:spPr>
        <p:txBody>
          <a:bodyPr>
            <a:normAutofit/>
          </a:bodyPr>
          <a:lstStyle/>
          <a:p>
            <a:endParaRPr lang="ru-RU" dirty="0"/>
          </a:p>
          <a:p>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1042194558"/>
              </p:ext>
            </p:extLst>
          </p:nvPr>
        </p:nvGraphicFramePr>
        <p:xfrm>
          <a:off x="683568" y="1700808"/>
          <a:ext cx="7776864" cy="4457288"/>
        </p:xfrm>
        <a:graphic>
          <a:graphicData uri="http://schemas.openxmlformats.org/drawingml/2006/table">
            <a:tbl>
              <a:tblPr firstRow="1" bandRow="1">
                <a:tableStyleId>{5C22544A-7EE6-4342-B048-85BDC9FD1C3A}</a:tableStyleId>
              </a:tblPr>
              <a:tblGrid>
                <a:gridCol w="3888432"/>
                <a:gridCol w="3888432"/>
              </a:tblGrid>
              <a:tr h="2232248">
                <a:tc>
                  <a:txBody>
                    <a:bodyPr/>
                    <a:lstStyle/>
                    <a:p>
                      <a:pPr algn="ctr"/>
                      <a:r>
                        <a:rPr lang="ru-RU" sz="2800" b="1" i="0" u="sng" dirty="0" smtClean="0">
                          <a:solidFill>
                            <a:schemeClr val="accent1">
                              <a:lumMod val="75000"/>
                            </a:schemeClr>
                          </a:solidFill>
                          <a:latin typeface="Times New Roman" panose="02020603050405020304" pitchFamily="18" charset="0"/>
                          <a:cs typeface="Times New Roman" panose="02020603050405020304" pitchFamily="18" charset="0"/>
                        </a:rPr>
                        <a:t>Зимние месяцы</a:t>
                      </a:r>
                    </a:p>
                    <a:p>
                      <a:r>
                        <a:rPr lang="ru-RU" sz="2800" b="1" dirty="0" smtClean="0">
                          <a:solidFill>
                            <a:schemeClr val="accent1">
                              <a:lumMod val="75000"/>
                            </a:schemeClr>
                          </a:solidFill>
                          <a:latin typeface="Times New Roman" panose="02020603050405020304" pitchFamily="18" charset="0"/>
                          <a:cs typeface="Times New Roman" panose="02020603050405020304" pitchFamily="18" charset="0"/>
                        </a:rPr>
                        <a:t>Декабрь — Студень</a:t>
                      </a:r>
                    </a:p>
                    <a:p>
                      <a:r>
                        <a:rPr lang="ru-RU" sz="2800" b="1" dirty="0" smtClean="0">
                          <a:solidFill>
                            <a:schemeClr val="accent1">
                              <a:lumMod val="75000"/>
                            </a:schemeClr>
                          </a:solidFill>
                          <a:latin typeface="Times New Roman" panose="02020603050405020304" pitchFamily="18" charset="0"/>
                          <a:cs typeface="Times New Roman" panose="02020603050405020304" pitchFamily="18" charset="0"/>
                        </a:rPr>
                        <a:t>Январь — </a:t>
                      </a:r>
                      <a:r>
                        <a:rPr lang="ru-RU" sz="2800" b="1" dirty="0" err="1" smtClean="0">
                          <a:solidFill>
                            <a:schemeClr val="accent1">
                              <a:lumMod val="75000"/>
                            </a:schemeClr>
                          </a:solidFill>
                          <a:latin typeface="Times New Roman" panose="02020603050405020304" pitchFamily="18" charset="0"/>
                          <a:cs typeface="Times New Roman" panose="02020603050405020304" pitchFamily="18" charset="0"/>
                        </a:rPr>
                        <a:t>Просинец</a:t>
                      </a:r>
                      <a:endParaRPr lang="ru-RU" sz="2800" b="1" dirty="0" smtClean="0">
                        <a:solidFill>
                          <a:schemeClr val="accent1">
                            <a:lumMod val="75000"/>
                          </a:schemeClr>
                        </a:solidFill>
                        <a:latin typeface="Times New Roman" panose="02020603050405020304" pitchFamily="18" charset="0"/>
                        <a:cs typeface="Times New Roman" panose="02020603050405020304" pitchFamily="18" charset="0"/>
                      </a:endParaRPr>
                    </a:p>
                    <a:p>
                      <a:r>
                        <a:rPr lang="ru-RU" sz="2800" b="1" dirty="0" smtClean="0">
                          <a:solidFill>
                            <a:schemeClr val="accent1">
                              <a:lumMod val="75000"/>
                            </a:schemeClr>
                          </a:solidFill>
                          <a:latin typeface="Times New Roman" panose="02020603050405020304" pitchFamily="18" charset="0"/>
                          <a:cs typeface="Times New Roman" panose="02020603050405020304" pitchFamily="18" charset="0"/>
                        </a:rPr>
                        <a:t>Февраль — </a:t>
                      </a:r>
                      <a:r>
                        <a:rPr lang="ru-RU" sz="2800" b="1" dirty="0" err="1" smtClean="0">
                          <a:solidFill>
                            <a:schemeClr val="accent1">
                              <a:lumMod val="75000"/>
                            </a:schemeClr>
                          </a:solidFill>
                          <a:latin typeface="Times New Roman" panose="02020603050405020304" pitchFamily="18" charset="0"/>
                          <a:cs typeface="Times New Roman" panose="02020603050405020304" pitchFamily="18" charset="0"/>
                        </a:rPr>
                        <a:t>Лютень</a:t>
                      </a:r>
                      <a:endParaRPr lang="ru-RU" sz="2800" b="1" dirty="0" smtClean="0">
                        <a:solidFill>
                          <a:schemeClr val="accent1">
                            <a:lumMod val="7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sz="2800" b="1" u="sng" dirty="0" smtClean="0">
                          <a:solidFill>
                            <a:srgbClr val="FFC000"/>
                          </a:solidFill>
                          <a:latin typeface="Times New Roman" panose="02020603050405020304" pitchFamily="18" charset="0"/>
                          <a:cs typeface="Times New Roman" panose="02020603050405020304" pitchFamily="18" charset="0"/>
                        </a:rPr>
                        <a:t>Летние месяцы</a:t>
                      </a:r>
                    </a:p>
                    <a:p>
                      <a:r>
                        <a:rPr lang="ru-RU" sz="2800" b="1" dirty="0" smtClean="0">
                          <a:solidFill>
                            <a:srgbClr val="FFC000"/>
                          </a:solidFill>
                          <a:latin typeface="Times New Roman" panose="02020603050405020304" pitchFamily="18" charset="0"/>
                          <a:cs typeface="Times New Roman" panose="02020603050405020304" pitchFamily="18" charset="0"/>
                        </a:rPr>
                        <a:t>Июнь — Червень</a:t>
                      </a:r>
                    </a:p>
                    <a:p>
                      <a:r>
                        <a:rPr lang="ru-RU" sz="2800" b="1" dirty="0" smtClean="0">
                          <a:solidFill>
                            <a:srgbClr val="FFC000"/>
                          </a:solidFill>
                          <a:latin typeface="Times New Roman" panose="02020603050405020304" pitchFamily="18" charset="0"/>
                          <a:cs typeface="Times New Roman" panose="02020603050405020304" pitchFamily="18" charset="0"/>
                        </a:rPr>
                        <a:t>Июль — Липень</a:t>
                      </a:r>
                    </a:p>
                    <a:p>
                      <a:r>
                        <a:rPr lang="ru-RU" sz="2800" b="1" dirty="0" smtClean="0">
                          <a:solidFill>
                            <a:srgbClr val="FFC000"/>
                          </a:solidFill>
                          <a:latin typeface="Times New Roman" panose="02020603050405020304" pitchFamily="18" charset="0"/>
                          <a:cs typeface="Times New Roman" panose="02020603050405020304" pitchFamily="18" charset="0"/>
                        </a:rPr>
                        <a:t>Август — </a:t>
                      </a:r>
                      <a:r>
                        <a:rPr lang="ru-RU" sz="2800" b="1" dirty="0" err="1" smtClean="0">
                          <a:solidFill>
                            <a:srgbClr val="FFC000"/>
                          </a:solidFill>
                          <a:latin typeface="Times New Roman" panose="02020603050405020304" pitchFamily="18" charset="0"/>
                          <a:cs typeface="Times New Roman" panose="02020603050405020304" pitchFamily="18" charset="0"/>
                        </a:rPr>
                        <a:t>Серпень</a:t>
                      </a:r>
                      <a:endParaRPr lang="ru-RU" sz="2800" b="1" dirty="0" smtClean="0">
                        <a:solidFill>
                          <a:srgbClr val="FFC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033606">
                <a:tc>
                  <a:txBody>
                    <a:bodyPr/>
                    <a:lstStyle/>
                    <a:p>
                      <a:pPr algn="ctr"/>
                      <a:r>
                        <a:rPr lang="ru-RU" sz="2800" b="1" u="sng" dirty="0" smtClean="0">
                          <a:solidFill>
                            <a:srgbClr val="00B050"/>
                          </a:solidFill>
                          <a:latin typeface="Times New Roman" panose="02020603050405020304" pitchFamily="18" charset="0"/>
                          <a:cs typeface="Times New Roman" panose="02020603050405020304" pitchFamily="18" charset="0"/>
                        </a:rPr>
                        <a:t>Весенние месяцы</a:t>
                      </a:r>
                    </a:p>
                    <a:p>
                      <a:r>
                        <a:rPr lang="ru-RU" sz="2800" b="1" dirty="0" smtClean="0">
                          <a:solidFill>
                            <a:srgbClr val="00B050"/>
                          </a:solidFill>
                          <a:latin typeface="Times New Roman" panose="02020603050405020304" pitchFamily="18" charset="0"/>
                          <a:cs typeface="Times New Roman" panose="02020603050405020304" pitchFamily="18" charset="0"/>
                        </a:rPr>
                        <a:t>Март — </a:t>
                      </a:r>
                      <a:r>
                        <a:rPr lang="ru-RU" sz="2800" b="1" dirty="0" err="1" smtClean="0">
                          <a:solidFill>
                            <a:srgbClr val="00B050"/>
                          </a:solidFill>
                          <a:latin typeface="Times New Roman" panose="02020603050405020304" pitchFamily="18" charset="0"/>
                          <a:cs typeface="Times New Roman" panose="02020603050405020304" pitchFamily="18" charset="0"/>
                        </a:rPr>
                        <a:t>Березень</a:t>
                      </a:r>
                      <a:endParaRPr lang="ru-RU" sz="2800" b="1" dirty="0" smtClean="0">
                        <a:solidFill>
                          <a:srgbClr val="00B050"/>
                        </a:solidFill>
                        <a:latin typeface="Times New Roman" panose="02020603050405020304" pitchFamily="18" charset="0"/>
                        <a:cs typeface="Times New Roman" panose="02020603050405020304" pitchFamily="18" charset="0"/>
                      </a:endParaRPr>
                    </a:p>
                    <a:p>
                      <a:r>
                        <a:rPr lang="ru-RU" sz="2800" b="1" dirty="0" smtClean="0">
                          <a:solidFill>
                            <a:srgbClr val="00B050"/>
                          </a:solidFill>
                          <a:latin typeface="Times New Roman" panose="02020603050405020304" pitchFamily="18" charset="0"/>
                          <a:cs typeface="Times New Roman" panose="02020603050405020304" pitchFamily="18" charset="0"/>
                        </a:rPr>
                        <a:t>Апрель — Цветень</a:t>
                      </a:r>
                    </a:p>
                    <a:p>
                      <a:r>
                        <a:rPr lang="ru-RU" sz="2800" b="1" dirty="0" smtClean="0">
                          <a:solidFill>
                            <a:srgbClr val="00B050"/>
                          </a:solidFill>
                          <a:latin typeface="Times New Roman" panose="02020603050405020304" pitchFamily="18" charset="0"/>
                          <a:cs typeface="Times New Roman" panose="02020603050405020304" pitchFamily="18" charset="0"/>
                        </a:rPr>
                        <a:t>Май — </a:t>
                      </a:r>
                      <a:r>
                        <a:rPr lang="ru-RU" sz="2800" b="1" dirty="0" err="1" smtClean="0">
                          <a:solidFill>
                            <a:srgbClr val="00B050"/>
                          </a:solidFill>
                          <a:latin typeface="Times New Roman" panose="02020603050405020304" pitchFamily="18" charset="0"/>
                          <a:cs typeface="Times New Roman" panose="02020603050405020304" pitchFamily="18" charset="0"/>
                        </a:rPr>
                        <a:t>Травень</a:t>
                      </a:r>
                      <a:endParaRPr lang="ru-RU" sz="2800" b="1" dirty="0">
                        <a:solidFill>
                          <a:srgbClr val="00B05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sz="2800" b="1" u="sng" dirty="0" smtClean="0">
                          <a:solidFill>
                            <a:schemeClr val="accent6">
                              <a:lumMod val="75000"/>
                            </a:schemeClr>
                          </a:solidFill>
                          <a:latin typeface="Times New Roman" panose="02020603050405020304" pitchFamily="18" charset="0"/>
                          <a:cs typeface="Times New Roman" panose="02020603050405020304" pitchFamily="18" charset="0"/>
                        </a:rPr>
                        <a:t>Осенние месяцы</a:t>
                      </a:r>
                    </a:p>
                    <a:p>
                      <a:r>
                        <a:rPr lang="ru-RU" sz="2800" b="1" dirty="0" smtClean="0">
                          <a:solidFill>
                            <a:schemeClr val="accent6">
                              <a:lumMod val="75000"/>
                            </a:schemeClr>
                          </a:solidFill>
                          <a:latin typeface="Times New Roman" panose="02020603050405020304" pitchFamily="18" charset="0"/>
                          <a:cs typeface="Times New Roman" panose="02020603050405020304" pitchFamily="18" charset="0"/>
                        </a:rPr>
                        <a:t>Сентябрь — </a:t>
                      </a:r>
                      <a:r>
                        <a:rPr lang="ru-RU" sz="2800" b="1" dirty="0" err="1" smtClean="0">
                          <a:solidFill>
                            <a:schemeClr val="accent6">
                              <a:lumMod val="75000"/>
                            </a:schemeClr>
                          </a:solidFill>
                          <a:latin typeface="Times New Roman" panose="02020603050405020304" pitchFamily="18" charset="0"/>
                          <a:cs typeface="Times New Roman" panose="02020603050405020304" pitchFamily="18" charset="0"/>
                        </a:rPr>
                        <a:t>Вересень</a:t>
                      </a:r>
                      <a:endParaRPr lang="ru-RU" sz="2800" b="1" dirty="0" smtClean="0">
                        <a:solidFill>
                          <a:schemeClr val="accent6">
                            <a:lumMod val="75000"/>
                          </a:schemeClr>
                        </a:solidFill>
                        <a:latin typeface="Times New Roman" panose="02020603050405020304" pitchFamily="18" charset="0"/>
                        <a:cs typeface="Times New Roman" panose="02020603050405020304" pitchFamily="18" charset="0"/>
                      </a:endParaRPr>
                    </a:p>
                    <a:p>
                      <a:r>
                        <a:rPr lang="ru-RU" sz="2800" b="1" dirty="0" smtClean="0">
                          <a:solidFill>
                            <a:schemeClr val="accent6">
                              <a:lumMod val="75000"/>
                            </a:schemeClr>
                          </a:solidFill>
                          <a:latin typeface="Times New Roman" panose="02020603050405020304" pitchFamily="18" charset="0"/>
                          <a:cs typeface="Times New Roman" panose="02020603050405020304" pitchFamily="18" charset="0"/>
                        </a:rPr>
                        <a:t>Октябрь — Листопад</a:t>
                      </a:r>
                    </a:p>
                    <a:p>
                      <a:r>
                        <a:rPr lang="ru-RU" sz="2800" b="1" dirty="0" smtClean="0">
                          <a:solidFill>
                            <a:schemeClr val="accent6">
                              <a:lumMod val="75000"/>
                            </a:schemeClr>
                          </a:solidFill>
                          <a:latin typeface="Times New Roman" panose="02020603050405020304" pitchFamily="18" charset="0"/>
                          <a:cs typeface="Times New Roman" panose="02020603050405020304" pitchFamily="18" charset="0"/>
                        </a:rPr>
                        <a:t>Ноябрь — </a:t>
                      </a:r>
                      <a:r>
                        <a:rPr lang="ru-RU" sz="2800" b="1" dirty="0" err="1" smtClean="0">
                          <a:solidFill>
                            <a:schemeClr val="accent6">
                              <a:lumMod val="75000"/>
                            </a:schemeClr>
                          </a:solidFill>
                          <a:latin typeface="Times New Roman" panose="02020603050405020304" pitchFamily="18" charset="0"/>
                          <a:cs typeface="Times New Roman" panose="02020603050405020304" pitchFamily="18" charset="0"/>
                        </a:rPr>
                        <a:t>Грудень</a:t>
                      </a:r>
                      <a:endParaRPr lang="ru-RU" sz="2800" b="1" dirty="0" smtClean="0">
                        <a:solidFill>
                          <a:schemeClr val="accent6">
                            <a:lumMod val="75000"/>
                          </a:schemeClr>
                        </a:solidFill>
                        <a:latin typeface="Times New Roman" panose="02020603050405020304" pitchFamily="18" charset="0"/>
                        <a:cs typeface="Times New Roman" panose="02020603050405020304" pitchFamily="18" charset="0"/>
                      </a:endParaRPr>
                    </a:p>
                    <a:p>
                      <a:endParaRPr lang="ru-RU" sz="28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20750780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980727"/>
            <a:ext cx="6912768" cy="5527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683568" y="404664"/>
            <a:ext cx="7772400" cy="504056"/>
          </a:xfrm>
        </p:spPr>
        <p:txBody>
          <a:bodyPr>
            <a:normAutofit fontScale="90000"/>
          </a:bodyPr>
          <a:lstStyle/>
          <a:p>
            <a:r>
              <a:rPr lang="ru-RU" dirty="0" smtClean="0"/>
              <a:t>Осень </a:t>
            </a:r>
            <a:endParaRPr lang="ru-RU" dirty="0"/>
          </a:p>
        </p:txBody>
      </p:sp>
    </p:spTree>
    <p:extLst>
      <p:ext uri="{BB962C8B-B14F-4D97-AF65-F5344CB8AC3E}">
        <p14:creationId xmlns:p14="http://schemas.microsoft.com/office/powerpoint/2010/main" val="32386018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908721"/>
            <a:ext cx="7772400" cy="4752528"/>
          </a:xfrm>
        </p:spPr>
        <p:txBody>
          <a:bodyPr>
            <a:noAutofit/>
          </a:bodyPr>
          <a:lstStyle/>
          <a:p>
            <a:r>
              <a:rPr lang="ru-RU" sz="2000" b="1" dirty="0">
                <a:latin typeface="Times New Roman" panose="02020603050405020304" pitchFamily="18" charset="0"/>
                <a:cs typeface="Times New Roman" panose="02020603050405020304" pitchFamily="18" charset="0"/>
              </a:rPr>
              <a:t>Открывают календарь осенние праздники, так как по православному учению именно в первый месяц осени, в сентябре, был сотворен мир и сентябрь считался началом начал. </a:t>
            </a:r>
            <a:r>
              <a:rPr lang="ru-RU" sz="2000" b="1" dirty="0" smtClean="0">
                <a:latin typeface="Times New Roman" panose="02020603050405020304" pitchFamily="18" charset="0"/>
                <a:cs typeface="Times New Roman" panose="02020603050405020304" pitchFamily="18" charset="0"/>
              </a:rPr>
              <a:t/>
            </a:r>
            <a:br>
              <a:rPr lang="ru-RU" sz="2000" b="1" dirty="0" smtClean="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Кроме </a:t>
            </a:r>
            <a:r>
              <a:rPr lang="ru-RU" sz="2000" b="1" dirty="0">
                <a:latin typeface="Times New Roman" panose="02020603050405020304" pitchFamily="18" charset="0"/>
                <a:cs typeface="Times New Roman" panose="02020603050405020304" pitchFamily="18" charset="0"/>
              </a:rPr>
              <a:t>того, в конце XV столетия начало каждого года стали отсчитывать с 14 сентября, т.е. этот день был праздником Нового года. Однако называли его иначе -"вход лета", где лето означало не время года, а </a:t>
            </a:r>
            <a:r>
              <a:rPr lang="ru-RU" sz="2000" b="1" dirty="0" err="1">
                <a:latin typeface="Times New Roman" panose="02020603050405020304" pitchFamily="18" charset="0"/>
                <a:cs typeface="Times New Roman" panose="02020603050405020304" pitchFamily="18" charset="0"/>
              </a:rPr>
              <a:t>новолетие</a:t>
            </a:r>
            <a:r>
              <a:rPr lang="ru-RU" sz="2000" b="1" dirty="0">
                <a:latin typeface="Times New Roman" panose="02020603050405020304" pitchFamily="18" charset="0"/>
                <a:cs typeface="Times New Roman" panose="02020603050405020304" pitchFamily="18" charset="0"/>
              </a:rPr>
              <a:t>. </a:t>
            </a:r>
            <a:r>
              <a:rPr lang="ru-RU" sz="2000" b="1" dirty="0" smtClean="0">
                <a:latin typeface="Times New Roman" panose="02020603050405020304" pitchFamily="18" charset="0"/>
                <a:cs typeface="Times New Roman" panose="02020603050405020304" pitchFamily="18" charset="0"/>
              </a:rPr>
              <a:t/>
            </a:r>
            <a:br>
              <a:rPr lang="ru-RU" sz="2000" b="1" dirty="0" smtClean="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Сегодня </a:t>
            </a:r>
            <a:r>
              <a:rPr lang="ru-RU" sz="2000" b="1" dirty="0">
                <a:latin typeface="Times New Roman" panose="02020603050405020304" pitchFamily="18" charset="0"/>
                <a:cs typeface="Times New Roman" panose="02020603050405020304" pitchFamily="18" charset="0"/>
              </a:rPr>
              <a:t>же с сентября хотя и не начинается календарный год, но это начало учебного года и любимый всеми праздник 1 сентября - День знаний</a:t>
            </a:r>
            <a:r>
              <a:rPr lang="ru-RU" sz="2000" b="1" dirty="0" smtClean="0">
                <a:latin typeface="Times New Roman" panose="02020603050405020304" pitchFamily="18" charset="0"/>
                <a:cs typeface="Times New Roman" panose="02020603050405020304" pitchFamily="18" charset="0"/>
              </a:rPr>
              <a:t>.</a:t>
            </a:r>
            <a:br>
              <a:rPr lang="ru-RU" sz="2000" b="1" dirty="0" smtClean="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 </a:t>
            </a:r>
            <a:r>
              <a:rPr lang="ru-RU" sz="2000" b="1" dirty="0">
                <a:latin typeface="Times New Roman" panose="02020603050405020304" pitchFamily="18" charset="0"/>
                <a:cs typeface="Times New Roman" panose="02020603050405020304" pitchFamily="18" charset="0"/>
              </a:rPr>
              <a:t>Совпадение начала учебного года и православного </a:t>
            </a:r>
            <a:r>
              <a:rPr lang="ru-RU" sz="2000" b="1" dirty="0" err="1">
                <a:latin typeface="Times New Roman" panose="02020603050405020304" pitchFamily="18" charset="0"/>
                <a:cs typeface="Times New Roman" panose="02020603050405020304" pitchFamily="18" charset="0"/>
              </a:rPr>
              <a:t>новолетия</a:t>
            </a:r>
            <a:r>
              <a:rPr lang="ru-RU" sz="2000" b="1" dirty="0">
                <a:latin typeface="Times New Roman" panose="02020603050405020304" pitchFamily="18" charset="0"/>
                <a:cs typeface="Times New Roman" panose="02020603050405020304" pitchFamily="18" charset="0"/>
              </a:rPr>
              <a:t> очень символично и несет глубокий духовный смысл.</a:t>
            </a:r>
          </a:p>
        </p:txBody>
      </p:sp>
      <p:pic>
        <p:nvPicPr>
          <p:cNvPr id="1026" name="Picture 2" descr="http://nachalo4ka.ru/wp-content/uploads/2014/08/ramka_154.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52536" y="-171400"/>
            <a:ext cx="9640657" cy="7152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0345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rot="16200000">
            <a:off x="1519772" y="-1519772"/>
            <a:ext cx="6957392" cy="9996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971600" y="260649"/>
            <a:ext cx="7776864" cy="6048672"/>
          </a:xfrm>
        </p:spPr>
        <p:txBody>
          <a:bodyPr>
            <a:normAutofit fontScale="90000"/>
          </a:bodyPr>
          <a:lstStyle/>
          <a:p>
            <a:pPr algn="l"/>
            <a:r>
              <a:rPr lang="ru-RU" sz="1600" b="1" u="sng" dirty="0" smtClean="0">
                <a:solidFill>
                  <a:srgbClr val="FF0000"/>
                </a:solidFill>
                <a:latin typeface="Times New Roman" panose="02020603050405020304" pitchFamily="18" charset="0"/>
                <a:cs typeface="Times New Roman" panose="02020603050405020304" pitchFamily="18" charset="0"/>
              </a:rPr>
              <a:t>СЕНТЯБРЬ</a:t>
            </a: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b="1" dirty="0">
                <a:latin typeface="Times New Roman" panose="02020603050405020304" pitchFamily="18" charset="0"/>
                <a:cs typeface="Times New Roman" panose="02020603050405020304" pitchFamily="18" charset="0"/>
              </a:rPr>
              <a:t>11 сентября </a:t>
            </a:r>
            <a:r>
              <a:rPr lang="ru-RU" sz="1600" dirty="0">
                <a:latin typeface="Times New Roman" panose="02020603050405020304" pitchFamily="18" charset="0"/>
                <a:cs typeface="Times New Roman" panose="02020603050405020304" pitchFamily="18" charset="0"/>
              </a:rPr>
              <a:t>- день Ивана Постного. Считалось, что Иван Постный - осени отец крестный, так как этот день завершает лето.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14 сентября</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21 сентября  </a:t>
            </a:r>
            <a:r>
              <a:rPr lang="ru-RU" sz="1600" dirty="0" err="1">
                <a:latin typeface="Times New Roman" panose="02020603050405020304" pitchFamily="18" charset="0"/>
                <a:cs typeface="Times New Roman" panose="02020603050405020304" pitchFamily="18" charset="0"/>
              </a:rPr>
              <a:t>Осенины</a:t>
            </a:r>
            <a:r>
              <a:rPr lang="ru-RU" sz="1600" dirty="0">
                <a:latin typeface="Times New Roman" panose="02020603050405020304" pitchFamily="18" charset="0"/>
                <a:cs typeface="Times New Roman" panose="02020603050405020304" pitchFamily="18" charset="0"/>
              </a:rPr>
              <a:t> (обереги Богач и </a:t>
            </a:r>
            <a:r>
              <a:rPr lang="ru-RU" sz="1600" dirty="0" err="1">
                <a:latin typeface="Times New Roman" panose="02020603050405020304" pitchFamily="18" charset="0"/>
                <a:cs typeface="Times New Roman" panose="02020603050405020304" pitchFamily="18" charset="0"/>
              </a:rPr>
              <a:t>Зернушка</a:t>
            </a:r>
            <a:r>
              <a:rPr lang="ru-RU" sz="1600" dirty="0">
                <a:latin typeface="Times New Roman" panose="02020603050405020304" pitchFamily="18" charset="0"/>
                <a:cs typeface="Times New Roman" panose="02020603050405020304" pitchFamily="18" charset="0"/>
              </a:rPr>
              <a:t>)</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27 </a:t>
            </a:r>
            <a:r>
              <a:rPr lang="ru-RU" sz="1600" dirty="0" smtClean="0">
                <a:latin typeface="Times New Roman" panose="02020603050405020304" pitchFamily="18" charset="0"/>
                <a:cs typeface="Times New Roman" panose="02020603050405020304" pitchFamily="18" charset="0"/>
              </a:rPr>
              <a:t>сентября</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
            </a:r>
            <a:br>
              <a:rPr lang="ru-RU" sz="1600" dirty="0" smtClean="0">
                <a:latin typeface="Times New Roman" panose="02020603050405020304" pitchFamily="18" charset="0"/>
                <a:cs typeface="Times New Roman" panose="02020603050405020304" pitchFamily="18" charset="0"/>
              </a:rPr>
            </a:br>
            <a:r>
              <a:rPr lang="ru-RU" sz="1600" b="1" dirty="0" smtClean="0">
                <a:latin typeface="Times New Roman" panose="02020603050405020304" pitchFamily="18" charset="0"/>
                <a:cs typeface="Times New Roman" panose="02020603050405020304" pitchFamily="18" charset="0"/>
              </a:rPr>
              <a:t>30 </a:t>
            </a:r>
            <a:r>
              <a:rPr lang="ru-RU" sz="1600" b="1" dirty="0">
                <a:latin typeface="Times New Roman" panose="02020603050405020304" pitchFamily="18" charset="0"/>
                <a:cs typeface="Times New Roman" panose="02020603050405020304" pitchFamily="18" charset="0"/>
              </a:rPr>
              <a:t>сентября </a:t>
            </a:r>
            <a:r>
              <a:rPr lang="ru-RU" sz="1600" dirty="0">
                <a:latin typeface="Times New Roman" panose="02020603050405020304" pitchFamily="18" charset="0"/>
                <a:cs typeface="Times New Roman" panose="02020603050405020304" pitchFamily="18" charset="0"/>
              </a:rPr>
              <a:t>- день Веры, Надежды, Любови и их матери Софии. Этот день был не только днем Ангела женщин, имеющих эти имена. Его называли "вселенскими бабьими именинами" и праздновали иногда целых три дня подряд. Наряду с радостью праздника считалось, что в этот день женщинам обязательно нужно поплакать и попричитать, чтобы приворожить в дом счастье и покой.</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b="1" u="sng" dirty="0" smtClean="0">
                <a:solidFill>
                  <a:srgbClr val="FF0000"/>
                </a:solidFill>
                <a:latin typeface="Times New Roman" panose="02020603050405020304" pitchFamily="18" charset="0"/>
                <a:cs typeface="Times New Roman" panose="02020603050405020304" pitchFamily="18" charset="0"/>
              </a:rPr>
              <a:t>ОКТЯБРЬ</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b="1" dirty="0" smtClean="0">
                <a:latin typeface="Times New Roman" panose="02020603050405020304" pitchFamily="18" charset="0"/>
                <a:cs typeface="Times New Roman" panose="02020603050405020304" pitchFamily="18" charset="0"/>
              </a:rPr>
              <a:t>14 </a:t>
            </a:r>
            <a:r>
              <a:rPr lang="ru-RU" sz="1600" b="1" dirty="0">
                <a:latin typeface="Times New Roman" panose="02020603050405020304" pitchFamily="18" charset="0"/>
                <a:cs typeface="Times New Roman" panose="02020603050405020304" pitchFamily="18" charset="0"/>
              </a:rPr>
              <a:t>октября </a:t>
            </a:r>
            <a:r>
              <a:rPr lang="ru-RU" sz="1600" dirty="0">
                <a:latin typeface="Times New Roman" panose="02020603050405020304" pitchFamily="18" charset="0"/>
                <a:cs typeface="Times New Roman" panose="02020603050405020304" pitchFamily="18" charset="0"/>
              </a:rPr>
              <a:t>- день </a:t>
            </a:r>
            <a:r>
              <a:rPr lang="ru-RU" sz="1600" dirty="0" smtClean="0">
                <a:latin typeface="Times New Roman" panose="02020603050405020304" pitchFamily="18" charset="0"/>
                <a:cs typeface="Times New Roman" panose="02020603050405020304" pitchFamily="18" charset="0"/>
              </a:rPr>
              <a:t>Покрова</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27 октября </a:t>
            </a:r>
            <a:r>
              <a:rPr lang="ru-RU" sz="1600" dirty="0">
                <a:latin typeface="Times New Roman" panose="02020603050405020304" pitchFamily="18" charset="0"/>
                <a:cs typeface="Times New Roman" panose="02020603050405020304" pitchFamily="18" charset="0"/>
              </a:rPr>
              <a:t>- день Прасковьи-</a:t>
            </a:r>
            <a:r>
              <a:rPr lang="ru-RU" sz="1600" dirty="0" err="1">
                <a:latin typeface="Times New Roman" panose="02020603050405020304" pitchFamily="18" charset="0"/>
                <a:cs typeface="Times New Roman" panose="02020603050405020304" pitchFamily="18" charset="0"/>
              </a:rPr>
              <a:t>грязнухи</a:t>
            </a:r>
            <a:r>
              <a:rPr lang="ru-RU" sz="1600" dirty="0">
                <a:latin typeface="Times New Roman" panose="02020603050405020304" pitchFamily="18" charset="0"/>
                <a:cs typeface="Times New Roman" panose="02020603050405020304" pitchFamily="18" charset="0"/>
              </a:rPr>
              <a:t>, к которой обращались с просьбой избавить от одиночества. обряды этого дня, как и большинство октябрьских обрядов, связаны в основном с семейными делами. Так, в этот день женщины могли узнать о грядущих событиях в семейной жизни.</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b="1" u="sng" dirty="0">
                <a:solidFill>
                  <a:srgbClr val="FF0000"/>
                </a:solidFill>
                <a:latin typeface="Times New Roman" panose="02020603050405020304" pitchFamily="18" charset="0"/>
                <a:cs typeface="Times New Roman" panose="02020603050405020304" pitchFamily="18" charset="0"/>
              </a:rPr>
              <a:t>НОЯБРЬ</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10 ноября </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Параскева</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Пятница</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14 ноября </a:t>
            </a:r>
            <a:r>
              <a:rPr lang="ru-RU" sz="1600" dirty="0">
                <a:latin typeface="Times New Roman" panose="02020603050405020304" pitchFamily="18" charset="0"/>
                <a:cs typeface="Times New Roman" panose="02020603050405020304" pitchFamily="18" charset="0"/>
              </a:rPr>
              <a:t>- Кузьминки (оберег Кузьма и Демьян)</a:t>
            </a:r>
            <a:br>
              <a:rPr lang="ru-RU" sz="1600" dirty="0">
                <a:latin typeface="Times New Roman" panose="02020603050405020304" pitchFamily="18" charset="0"/>
                <a:cs typeface="Times New Roman" panose="02020603050405020304" pitchFamily="18" charset="0"/>
              </a:rPr>
            </a:b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00573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lstStyle/>
          <a:p>
            <a:r>
              <a:rPr lang="ru-RU" dirty="0" smtClean="0">
                <a:latin typeface="Times New Roman" panose="02020603050405020304" pitchFamily="18" charset="0"/>
                <a:cs typeface="Times New Roman" panose="02020603050405020304" pitchFamily="18" charset="0"/>
              </a:rPr>
              <a:t>Зима </a:t>
            </a:r>
            <a:endParaRPr lang="ru-RU" dirty="0">
              <a:latin typeface="Times New Roman" panose="02020603050405020304" pitchFamily="18" charset="0"/>
              <a:cs typeface="Times New Roman" panose="02020603050405020304" pitchFamily="18" charset="0"/>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1124744"/>
            <a:ext cx="7056784" cy="529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60976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8639"/>
          <a:stretch/>
        </p:blipFill>
        <p:spPr bwMode="auto">
          <a:xfrm>
            <a:off x="0" y="1"/>
            <a:ext cx="9160622" cy="6860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Объект 2"/>
          <p:cNvSpPr>
            <a:spLocks noGrp="1"/>
          </p:cNvSpPr>
          <p:nvPr>
            <p:ph idx="1"/>
          </p:nvPr>
        </p:nvSpPr>
        <p:spPr>
          <a:xfrm>
            <a:off x="457200" y="1600201"/>
            <a:ext cx="8229600" cy="3701008"/>
          </a:xfrm>
        </p:spPr>
        <p:txBody>
          <a:bodyPr>
            <a:normAutofit/>
          </a:bodyPr>
          <a:lstStyle/>
          <a:p>
            <a:pPr marL="0" indent="0" algn="ctr">
              <a:buNone/>
            </a:pPr>
            <a:r>
              <a:rPr lang="ru-RU" sz="2400" dirty="0">
                <a:latin typeface="Times New Roman" panose="02020603050405020304" pitchFamily="18" charset="0"/>
                <a:cs typeface="Times New Roman" panose="02020603050405020304" pitchFamily="18" charset="0"/>
              </a:rPr>
              <a:t>Народный календарь определяет зиму с заморозков, а окончание по капелям, беря за основу явления живой природы. </a:t>
            </a:r>
            <a:r>
              <a:rPr lang="ru-RU" sz="2400" b="1" dirty="0">
                <a:latin typeface="Times New Roman" panose="02020603050405020304" pitchFamily="18" charset="0"/>
                <a:cs typeface="Times New Roman" panose="02020603050405020304" pitchFamily="18" charset="0"/>
              </a:rPr>
              <a:t>Декабрь</a:t>
            </a:r>
            <a:r>
              <a:rPr lang="ru-RU" sz="2400" dirty="0">
                <a:latin typeface="Times New Roman" panose="02020603050405020304" pitchFamily="18" charset="0"/>
                <a:cs typeface="Times New Roman" panose="02020603050405020304" pitchFamily="18" charset="0"/>
              </a:rPr>
              <a:t> в народном представлении - </a:t>
            </a:r>
            <a:r>
              <a:rPr lang="ru-RU" sz="2400" b="1" i="1" dirty="0">
                <a:latin typeface="Times New Roman" panose="02020603050405020304" pitchFamily="18" charset="0"/>
                <a:cs typeface="Times New Roman" panose="02020603050405020304" pitchFamily="18" charset="0"/>
              </a:rPr>
              <a:t>переломное время года</a:t>
            </a:r>
            <a:r>
              <a:rPr lang="ru-RU" sz="2400" dirty="0">
                <a:latin typeface="Times New Roman" panose="02020603050405020304" pitchFamily="18" charset="0"/>
                <a:cs typeface="Times New Roman" panose="02020603050405020304" pitchFamily="18" charset="0"/>
              </a:rPr>
              <a:t>, его вершина в дни зимнего солнцестояния, которое разделяло год на темную и светлую половины. Во времена язычества волхвы и чародеи предсказывали в декабре события, ожидающие людей летом. Весь месяц был наполнен чародейством, колдовством, магическими обрядами и всевозможными таинствами.</a:t>
            </a:r>
          </a:p>
        </p:txBody>
      </p:sp>
    </p:spTree>
    <p:extLst>
      <p:ext uri="{BB962C8B-B14F-4D97-AF65-F5344CB8AC3E}">
        <p14:creationId xmlns:p14="http://schemas.microsoft.com/office/powerpoint/2010/main" val="22243600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525" y="0"/>
            <a:ext cx="91630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395536" y="404664"/>
            <a:ext cx="8229600" cy="6264696"/>
          </a:xfrm>
        </p:spPr>
        <p:txBody>
          <a:bodyPr>
            <a:normAutofit fontScale="25000" lnSpcReduction="20000"/>
          </a:bodyPr>
          <a:lstStyle/>
          <a:p>
            <a:pPr marL="0" indent="0">
              <a:buNone/>
            </a:pPr>
            <a:endParaRPr lang="ru-RU" sz="5600" dirty="0" smtClean="0">
              <a:latin typeface="Times New Roman" panose="02020603050405020304" pitchFamily="18" charset="0"/>
              <a:cs typeface="Times New Roman" panose="02020603050405020304" pitchFamily="18" charset="0"/>
            </a:endParaRPr>
          </a:p>
          <a:p>
            <a:pPr marL="0" indent="0">
              <a:buNone/>
            </a:pPr>
            <a:r>
              <a:rPr lang="ru-RU" sz="5600" b="1" u="sng" dirty="0" smtClean="0">
                <a:solidFill>
                  <a:srgbClr val="FF0000"/>
                </a:solidFill>
                <a:latin typeface="Times New Roman" panose="02020603050405020304" pitchFamily="18" charset="0"/>
                <a:cs typeface="Times New Roman" panose="02020603050405020304" pitchFamily="18" charset="0"/>
              </a:rPr>
              <a:t>Декабрь </a:t>
            </a:r>
            <a:endParaRPr lang="ru-RU" sz="5600" b="1" u="sng" dirty="0">
              <a:solidFill>
                <a:srgbClr val="FF0000"/>
              </a:solidFill>
              <a:latin typeface="Times New Roman" panose="02020603050405020304" pitchFamily="18" charset="0"/>
              <a:cs typeface="Times New Roman" panose="02020603050405020304" pitchFamily="18" charset="0"/>
            </a:endParaRPr>
          </a:p>
          <a:p>
            <a:pPr marL="0" indent="0">
              <a:buNone/>
            </a:pPr>
            <a:r>
              <a:rPr lang="ru-RU" sz="5600" dirty="0" smtClean="0">
                <a:latin typeface="Times New Roman" panose="02020603050405020304" pitchFamily="18" charset="0"/>
                <a:cs typeface="Times New Roman" panose="02020603050405020304" pitchFamily="18" charset="0"/>
              </a:rPr>
              <a:t>1 </a:t>
            </a:r>
            <a:r>
              <a:rPr lang="ru-RU" sz="5600" dirty="0">
                <a:latin typeface="Times New Roman" panose="02020603050405020304" pitchFamily="18" charset="0"/>
                <a:cs typeface="Times New Roman" panose="02020603050405020304" pitchFamily="18" charset="0"/>
              </a:rPr>
              <a:t>декабря – праздник начала зимы проходил под девизом: «Каков Платон и Роман – такова и зима нам!», праздник народных зимних игр и забав. Празднование продолжалось несколько дней, охватывало </a:t>
            </a:r>
          </a:p>
          <a:p>
            <a:pPr marL="0" indent="0">
              <a:buNone/>
            </a:pPr>
            <a:r>
              <a:rPr lang="ru-RU" sz="5600" dirty="0">
                <a:latin typeface="Times New Roman" panose="02020603050405020304" pitchFamily="18" charset="0"/>
                <a:cs typeface="Times New Roman" panose="02020603050405020304" pitchFamily="18" charset="0"/>
              </a:rPr>
              <a:t>3 декабря – день </a:t>
            </a:r>
            <a:r>
              <a:rPr lang="ru-RU" sz="5600" dirty="0" err="1">
                <a:latin typeface="Times New Roman" panose="02020603050405020304" pitchFamily="18" charset="0"/>
                <a:cs typeface="Times New Roman" panose="02020603050405020304" pitchFamily="18" charset="0"/>
              </a:rPr>
              <a:t>Прокла</a:t>
            </a:r>
            <a:r>
              <a:rPr lang="ru-RU" sz="5600" dirty="0">
                <a:latin typeface="Times New Roman" panose="02020603050405020304" pitchFamily="18" charset="0"/>
                <a:cs typeface="Times New Roman" panose="02020603050405020304" pitchFamily="18" charset="0"/>
              </a:rPr>
              <a:t> («на </a:t>
            </a:r>
            <a:r>
              <a:rPr lang="ru-RU" sz="5600" dirty="0" err="1">
                <a:latin typeface="Times New Roman" panose="02020603050405020304" pitchFamily="18" charset="0"/>
                <a:cs typeface="Times New Roman" panose="02020603050405020304" pitchFamily="18" charset="0"/>
              </a:rPr>
              <a:t>Прокла</a:t>
            </a:r>
            <a:r>
              <a:rPr lang="ru-RU" sz="5600" dirty="0">
                <a:latin typeface="Times New Roman" panose="02020603050405020304" pitchFamily="18" charset="0"/>
                <a:cs typeface="Times New Roman" panose="02020603050405020304" pitchFamily="18" charset="0"/>
              </a:rPr>
              <a:t> всякую нечисть проклинают») и Введенье</a:t>
            </a:r>
            <a:r>
              <a:rPr lang="ru-RU" sz="5600" dirty="0" smtClean="0">
                <a:latin typeface="Times New Roman" panose="02020603050405020304" pitchFamily="18" charset="0"/>
                <a:cs typeface="Times New Roman" panose="02020603050405020304" pitchFamily="18" charset="0"/>
              </a:rPr>
              <a:t>.</a:t>
            </a:r>
            <a:endParaRPr lang="ru-RU" sz="5600" dirty="0">
              <a:latin typeface="Times New Roman" panose="02020603050405020304" pitchFamily="18" charset="0"/>
              <a:cs typeface="Times New Roman" panose="02020603050405020304" pitchFamily="18" charset="0"/>
            </a:endParaRPr>
          </a:p>
          <a:p>
            <a:pPr marL="0" indent="0">
              <a:buNone/>
            </a:pPr>
            <a:r>
              <a:rPr lang="ru-RU" sz="5600" dirty="0" smtClean="0">
                <a:latin typeface="Times New Roman" panose="02020603050405020304" pitchFamily="18" charset="0"/>
                <a:cs typeface="Times New Roman" panose="02020603050405020304" pitchFamily="18" charset="0"/>
              </a:rPr>
              <a:t>7 </a:t>
            </a:r>
            <a:r>
              <a:rPr lang="ru-RU" sz="5600" dirty="0">
                <a:latin typeface="Times New Roman" panose="02020603050405020304" pitchFamily="18" charset="0"/>
                <a:cs typeface="Times New Roman" panose="02020603050405020304" pitchFamily="18" charset="0"/>
              </a:rPr>
              <a:t>декабря – день Екатерины-</a:t>
            </a:r>
            <a:r>
              <a:rPr lang="ru-RU" sz="5600" dirty="0" err="1">
                <a:latin typeface="Times New Roman" panose="02020603050405020304" pitchFamily="18" charset="0"/>
                <a:cs typeface="Times New Roman" panose="02020603050405020304" pitchFamily="18" charset="0"/>
              </a:rPr>
              <a:t>санницы</a:t>
            </a:r>
            <a:r>
              <a:rPr lang="ru-RU" sz="5600" dirty="0">
                <a:latin typeface="Times New Roman" panose="02020603050405020304" pitchFamily="18" charset="0"/>
                <a:cs typeface="Times New Roman" panose="02020603050405020304" pitchFamily="18" charset="0"/>
              </a:rPr>
              <a:t>. Главная примета этого дня – катание на санях, что, по народному поверью, сбрасывало с души все заботы и тяготы. В этот день девушки начинали гадать о суженом, а заканчивали гадания на Святки в январе</a:t>
            </a:r>
            <a:r>
              <a:rPr lang="ru-RU" sz="5600" dirty="0" smtClean="0">
                <a:latin typeface="Times New Roman" panose="02020603050405020304" pitchFamily="18" charset="0"/>
                <a:cs typeface="Times New Roman" panose="02020603050405020304" pitchFamily="18" charset="0"/>
              </a:rPr>
              <a:t>.</a:t>
            </a:r>
            <a:endParaRPr lang="ru-RU" sz="5600" dirty="0">
              <a:latin typeface="Times New Roman" panose="02020603050405020304" pitchFamily="18" charset="0"/>
              <a:cs typeface="Times New Roman" panose="02020603050405020304" pitchFamily="18" charset="0"/>
            </a:endParaRPr>
          </a:p>
          <a:p>
            <a:pPr marL="0" indent="0">
              <a:buNone/>
            </a:pPr>
            <a:r>
              <a:rPr lang="ru-RU" sz="5600" dirty="0">
                <a:latin typeface="Times New Roman" panose="02020603050405020304" pitchFamily="18" charset="0"/>
                <a:cs typeface="Times New Roman" panose="02020603050405020304" pitchFamily="18" charset="0"/>
              </a:rPr>
              <a:t>9 декабря – Юрьев день, день Егория Холодного, день покровителя Руси святого Георгия Победоносца – один из основных праздников декабря, отмечавшегося у нас с языческих времен.</a:t>
            </a:r>
          </a:p>
          <a:p>
            <a:pPr marL="0" indent="0">
              <a:buNone/>
            </a:pPr>
            <a:r>
              <a:rPr lang="ru-RU" sz="5600" dirty="0">
                <a:latin typeface="Times New Roman" panose="02020603050405020304" pitchFamily="18" charset="0"/>
                <a:cs typeface="Times New Roman" panose="02020603050405020304" pitchFamily="18" charset="0"/>
              </a:rPr>
              <a:t>Большинству читателей этот день памятен поговоркой: «Вот тебе, бабушка, и Юрьев день!», сказанной впервые в 1607 году как реакция на запрет переходить от помещика к помещику, что стало началом крепостного права в России</a:t>
            </a:r>
            <a:r>
              <a:rPr lang="ru-RU" sz="5600" dirty="0" smtClean="0">
                <a:latin typeface="Times New Roman" panose="02020603050405020304" pitchFamily="18" charset="0"/>
                <a:cs typeface="Times New Roman" panose="02020603050405020304" pitchFamily="18" charset="0"/>
              </a:rPr>
              <a:t>.</a:t>
            </a:r>
            <a:endParaRPr lang="ru-RU" sz="5600" dirty="0">
              <a:latin typeface="Times New Roman" panose="02020603050405020304" pitchFamily="18" charset="0"/>
              <a:cs typeface="Times New Roman" panose="02020603050405020304" pitchFamily="18" charset="0"/>
            </a:endParaRPr>
          </a:p>
          <a:p>
            <a:pPr marL="0" indent="0">
              <a:buNone/>
            </a:pPr>
            <a:r>
              <a:rPr lang="ru-RU" sz="5600" dirty="0">
                <a:latin typeface="Times New Roman" panose="02020603050405020304" pitchFamily="18" charset="0"/>
                <a:cs typeface="Times New Roman" panose="02020603050405020304" pitchFamily="18" charset="0"/>
              </a:rPr>
              <a:t>13 декабря – день Андрея Первозванного, первого ученика Христа, «русской церкви камня», предсказавшего распространение христианства на русской земле. Как ни странно, но чаще всего это был девичий праздник, посвященный гаданиям и молитвам о хорошем женихе, так как считалось, что в этот день девичья молитва легко достигает неба</a:t>
            </a:r>
            <a:r>
              <a:rPr lang="ru-RU" sz="5600" dirty="0" smtClean="0">
                <a:latin typeface="Times New Roman" panose="02020603050405020304" pitchFamily="18" charset="0"/>
                <a:cs typeface="Times New Roman" panose="02020603050405020304" pitchFamily="18" charset="0"/>
              </a:rPr>
              <a:t>.</a:t>
            </a:r>
            <a:endParaRPr lang="ru-RU" sz="5600" dirty="0">
              <a:latin typeface="Times New Roman" panose="02020603050405020304" pitchFamily="18" charset="0"/>
              <a:cs typeface="Times New Roman" panose="02020603050405020304" pitchFamily="18" charset="0"/>
            </a:endParaRPr>
          </a:p>
          <a:p>
            <a:pPr marL="0" indent="0">
              <a:buNone/>
            </a:pPr>
            <a:r>
              <a:rPr lang="ru-RU" sz="5600" dirty="0">
                <a:latin typeface="Times New Roman" panose="02020603050405020304" pitchFamily="18" charset="0"/>
                <a:cs typeface="Times New Roman" panose="02020603050405020304" pitchFamily="18" charset="0"/>
              </a:rPr>
              <a:t>14 декабря – день Наума </a:t>
            </a:r>
            <a:r>
              <a:rPr lang="ru-RU" sz="5600" dirty="0" err="1">
                <a:latin typeface="Times New Roman" panose="02020603050405020304" pitchFamily="18" charset="0"/>
                <a:cs typeface="Times New Roman" panose="02020603050405020304" pitchFamily="18" charset="0"/>
              </a:rPr>
              <a:t>Грамотника</a:t>
            </a:r>
            <a:r>
              <a:rPr lang="ru-RU" sz="5600" dirty="0">
                <a:latin typeface="Times New Roman" panose="02020603050405020304" pitchFamily="18" charset="0"/>
                <a:cs typeface="Times New Roman" panose="02020603050405020304" pitchFamily="18" charset="0"/>
              </a:rPr>
              <a:t> – покровителя учеников, праздник грамоты, праздник посвящения в ученики. Обучение на Руси издавна начиналось осенью в день Кузьмы и Демьяна, а в день Наума </a:t>
            </a:r>
            <a:r>
              <a:rPr lang="ru-RU" sz="5600" dirty="0" err="1">
                <a:latin typeface="Times New Roman" panose="02020603050405020304" pitchFamily="18" charset="0"/>
                <a:cs typeface="Times New Roman" panose="02020603050405020304" pitchFamily="18" charset="0"/>
              </a:rPr>
              <a:t>Грамотника</a:t>
            </a:r>
            <a:r>
              <a:rPr lang="ru-RU" sz="5600" dirty="0">
                <a:latin typeface="Times New Roman" panose="02020603050405020304" pitchFamily="18" charset="0"/>
                <a:cs typeface="Times New Roman" panose="02020603050405020304" pitchFamily="18" charset="0"/>
              </a:rPr>
              <a:t> ученики демонстрировали свои успехи. </a:t>
            </a:r>
            <a:r>
              <a:rPr lang="ru-RU" sz="5600" i="1" dirty="0">
                <a:latin typeface="Times New Roman" panose="02020603050405020304" pitchFamily="18" charset="0"/>
                <a:cs typeface="Times New Roman" panose="02020603050405020304" pitchFamily="18" charset="0"/>
              </a:rPr>
              <a:t>Учителем чаще всего был дьячок. Обучение происходило в доме родителей ученика. Средствами обучения были букварь и плетка</a:t>
            </a:r>
            <a:r>
              <a:rPr lang="ru-RU" sz="5600" dirty="0">
                <a:latin typeface="Times New Roman" panose="02020603050405020304" pitchFamily="18" charset="0"/>
                <a:cs typeface="Times New Roman" panose="02020603050405020304" pitchFamily="18" charset="0"/>
              </a:rPr>
              <a:t>. За свои труды учитель получал угощение и подарки. Согласно древнему обычаю, часто таким подарком был горшок каши, густо усыпанный монетами</a:t>
            </a:r>
            <a:r>
              <a:rPr lang="ru-RU" sz="5600" dirty="0" smtClean="0">
                <a:latin typeface="Times New Roman" panose="02020603050405020304" pitchFamily="18" charset="0"/>
                <a:cs typeface="Times New Roman" panose="02020603050405020304" pitchFamily="18" charset="0"/>
              </a:rPr>
              <a:t>.</a:t>
            </a:r>
            <a:endParaRPr lang="ru-RU" sz="5600" dirty="0">
              <a:latin typeface="Times New Roman" panose="02020603050405020304" pitchFamily="18" charset="0"/>
              <a:cs typeface="Times New Roman" panose="02020603050405020304" pitchFamily="18" charset="0"/>
            </a:endParaRPr>
          </a:p>
          <a:p>
            <a:pPr marL="0" indent="0">
              <a:buNone/>
            </a:pPr>
            <a:r>
              <a:rPr lang="ru-RU" sz="5600" dirty="0" smtClean="0">
                <a:latin typeface="Times New Roman" panose="02020603050405020304" pitchFamily="18" charset="0"/>
                <a:cs typeface="Times New Roman" panose="02020603050405020304" pitchFamily="18" charset="0"/>
              </a:rPr>
              <a:t>22 </a:t>
            </a:r>
            <a:r>
              <a:rPr lang="ru-RU" sz="5600" dirty="0">
                <a:latin typeface="Times New Roman" panose="02020603050405020304" pitchFamily="18" charset="0"/>
                <a:cs typeface="Times New Roman" panose="02020603050405020304" pitchFamily="18" charset="0"/>
              </a:rPr>
              <a:t>декабря – день Анны темной или зимней совпадает с днем зимнего солнцестояния по астрономическому календарю</a:t>
            </a:r>
            <a:r>
              <a:rPr lang="ru-RU" sz="5600" dirty="0" smtClean="0">
                <a:latin typeface="Times New Roman" panose="02020603050405020304" pitchFamily="18" charset="0"/>
                <a:cs typeface="Times New Roman" panose="02020603050405020304" pitchFamily="18" charset="0"/>
              </a:rPr>
              <a:t>.</a:t>
            </a:r>
            <a:endParaRPr lang="ru-RU" sz="5600" dirty="0">
              <a:latin typeface="Times New Roman" panose="02020603050405020304" pitchFamily="18" charset="0"/>
              <a:cs typeface="Times New Roman" panose="02020603050405020304" pitchFamily="18" charset="0"/>
            </a:endParaRPr>
          </a:p>
          <a:p>
            <a:pPr marL="0" indent="0">
              <a:buNone/>
            </a:pPr>
            <a:r>
              <a:rPr lang="ru-RU" sz="5600" b="1" dirty="0">
                <a:latin typeface="Times New Roman" panose="02020603050405020304" pitchFamily="18" charset="0"/>
                <a:cs typeface="Times New Roman" panose="02020603050405020304" pitchFamily="18" charset="0"/>
              </a:rPr>
              <a:t>25 декабря – день Спиридона-Солнцеворота</a:t>
            </a:r>
            <a:r>
              <a:rPr lang="ru-RU" sz="5600" dirty="0">
                <a:latin typeface="Times New Roman" panose="02020603050405020304" pitchFamily="18" charset="0"/>
                <a:cs typeface="Times New Roman" panose="02020603050405020304" pitchFamily="18" charset="0"/>
              </a:rPr>
              <a:t>, по народному поверью, переломный день между мраком и светом</a:t>
            </a:r>
            <a:r>
              <a:rPr lang="ru-RU" sz="5600" dirty="0" smtClean="0">
                <a:latin typeface="Times New Roman" panose="02020603050405020304" pitchFamily="18" charset="0"/>
                <a:cs typeface="Times New Roman" panose="02020603050405020304" pitchFamily="18" charset="0"/>
              </a:rPr>
              <a:t>.</a:t>
            </a:r>
            <a:endParaRPr lang="ru-RU" sz="5600" dirty="0">
              <a:latin typeface="Times New Roman" panose="02020603050405020304" pitchFamily="18" charset="0"/>
              <a:cs typeface="Times New Roman" panose="02020603050405020304" pitchFamily="18" charset="0"/>
            </a:endParaRPr>
          </a:p>
          <a:p>
            <a:pPr marL="0" indent="0">
              <a:buNone/>
            </a:pPr>
            <a:r>
              <a:rPr lang="ru-RU" sz="5600" dirty="0">
                <a:latin typeface="Times New Roman" panose="02020603050405020304" pitchFamily="18" charset="0"/>
                <a:cs typeface="Times New Roman" panose="02020603050405020304" pitchFamily="18" charset="0"/>
              </a:rPr>
              <a:t>31 декабря – день окончания студеного месяца, за которым следовал месяц «</a:t>
            </a:r>
            <a:r>
              <a:rPr lang="ru-RU" sz="5600" dirty="0" err="1">
                <a:latin typeface="Times New Roman" panose="02020603050405020304" pitchFamily="18" charset="0"/>
                <a:cs typeface="Times New Roman" panose="02020603050405020304" pitchFamily="18" charset="0"/>
              </a:rPr>
              <a:t>разгорания</a:t>
            </a:r>
            <a:r>
              <a:rPr lang="ru-RU" sz="5600" dirty="0">
                <a:latin typeface="Times New Roman" panose="02020603050405020304" pitchFamily="18" charset="0"/>
                <a:cs typeface="Times New Roman" panose="02020603050405020304" pitchFamily="18" charset="0"/>
              </a:rPr>
              <a:t> солнца». В связи с этим 31 декабря должен был неизменно гореть огонь. Сегодня живой священный огонь этого дня воплотился в современные свечи и огоньки на елках. Считалось, что в этот день нечистая сила справляет свои последние потехи и от нее надо защититься</a:t>
            </a:r>
            <a:r>
              <a:rPr lang="ru-RU" sz="5600" dirty="0" smtClean="0">
                <a:latin typeface="Times New Roman" panose="02020603050405020304" pitchFamily="18" charset="0"/>
                <a:cs typeface="Times New Roman" panose="02020603050405020304" pitchFamily="18" charset="0"/>
              </a:rPr>
              <a:t>.</a:t>
            </a:r>
            <a:endParaRPr lang="ru-RU" sz="5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6058912"/>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TotalTime>
  <Words>3435</Words>
  <Application>Microsoft Office PowerPoint</Application>
  <PresentationFormat>Экран (4:3)</PresentationFormat>
  <Paragraphs>133</Paragraphs>
  <Slides>20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Тема Office</vt:lpstr>
      <vt:lpstr>Календарные народные праздники</vt:lpstr>
      <vt:lpstr>Презентация PowerPoint</vt:lpstr>
      <vt:lpstr>Певучее название славянских месяцев года отражает те изменения в природе, которые наиболее характерны для каждого из четырех времен года</vt:lpstr>
      <vt:lpstr>Осень </vt:lpstr>
      <vt:lpstr>Открывают календарь осенние праздники, так как по православному учению именно в первый месяц осени, в сентябре, был сотворен мир и сентябрь считался началом начал.  Кроме того, в конце XV столетия начало каждого года стали отсчитывать с 14 сентября, т.е. этот день был праздником Нового года. Однако называли его иначе -"вход лета", где лето означало не время года, а новолетие.  Сегодня же с сентября хотя и не начинается календарный год, но это начало учебного года и любимый всеми праздник 1 сентября - День знаний.  Совпадение начала учебного года и православного новолетия очень символично и несет глубокий духовный смысл.</vt:lpstr>
      <vt:lpstr>СЕНТЯБРЬ 11 сентября - день Ивана Постного. Считалось, что Иван Постный - осени отец крестный, так как этот день завершает лето.   14 сентября 21 сентября  Осенины (обереги Богач и Зернушка) 27 сентября  30 сентября - день Веры, Надежды, Любови и их матери Софии. Этот день был не только днем Ангела женщин, имеющих эти имена. Его называли "вселенскими бабьими именинами" и праздновали иногда целых три дня подряд. Наряду с радостью праздника считалось, что в этот день женщинам обязательно нужно поплакать и попричитать, чтобы приворожить в дом счастье и покой.  ОКТЯБРЬ 14 октября - день Покрова 27 октября - день Прасковьи-грязнухи, к которой обращались с просьбой избавить от одиночества. обряды этого дня, как и большинство октябрьских обрядов, связаны в основном с семейными делами. Так, в этот день женщины могли узнать о грядущих событиях в семейной жизни.  НОЯБРЬ  10 ноября - Параскева Пятница 14 ноября - Кузьминки (оберег Кузьма и Демьян) </vt:lpstr>
      <vt:lpstr>Зима </vt:lpstr>
      <vt:lpstr>Презентация PowerPoint</vt:lpstr>
      <vt:lpstr>Презентация PowerPoint</vt:lpstr>
      <vt:lpstr>Презентация PowerPoint</vt:lpstr>
      <vt:lpstr>Весна </vt:lpstr>
      <vt:lpstr>Масленица – праздник весны. Самый разгульный праздник на Руси. Сама природа на Масленицу радуется, чаще выглядывает Солнышко. Масленица не только встреча весны, но и поминки по Зиме. Это поминание связано с поминанием всех почивших родных. Сохранился обычай на масленицу печь блины, которые являются необходимой частью поминального обряда. Первый масленичный блин клали на сжиганием чучела Масленицы. После Масленицы Великий пост. 1 марта. Мариамна. Маремьяна. После крещения цыган шубу продает, а морозов жди на Афанасия Пучеглаза и Маремьяну Кикимору. Один из самых тяжелых дней в году. Если в этот день вымыть пол, многократно называя имя врага своего, то он больше никогда не подойдет к вашему дому. 2 марта. Федор Тирон. Ему молились об отыскании украденных вещей. 5 марта. Лев Катанский. На Руси считалось, что 5 марта нельзя глядеть на ночное небо, так как если в этот день кто-то увидит падающую звезду, то с ним случиться несчастье. 10 марта. Тарасий кумошник. Кто спит днем на Тараса, наспит кумоху (лихорадку). С этого времени спать днем запрещается взрослым. 14 марта. Евдокия Весновка или Авдотья Плющиха. Снег, собранный на Евдокию, обладает особой целительной силой. Его сохраняют в кувшинах, спрятанных от дурного глаза и весь год дают больным от всяческих болезней. Если первым гостем войдет женщина – это к болезни, мужчина – к достатку, ребенок – к пустой суете. Рассада, посаженная в этот день в горшочке, по народным поверьям, не пострадает от мороза. 16 марта. Не следует далеко ездить и не давать денег в долг. 22 марта. Сорок мучеников. Сороки. Какова погода в этот день, такова погода будет еще сорок дней. На сорок мучеников сорок птиц прилетает, сорок пичюг (птиц) на Русь пробирается. Исстари на Руси пекут из хлебного теста жаворонков. Кто в этот день за ужином нож уронит, того весь год враги одолевать будут. Кто в этот день женится, у того в детстве дети будут непослушны, в юности строптивы, а в старости вздорны. Ссор, собранный в этот день днем, не выбрасывали, а сжигали в печи, чтобы в доме не водились тараканы. Кто в этот день креститься, должен взять имена Борис, а девица Ульяна, иначе много бед испытают. 29 марта. Саввин день. Нельзя садиться в сани, а то прокатят мимо желаний. Мужчины не стригут бороду и не бреются, а кто сей завет не исполнит, тот по мужски слаб будет. 31 марта. Кирилл. Если в доме маленький ребенок, в этот день не давали взаймы из дома ни хлеба ни соли ни денег, ничего, чтобы не отдать счастливой доли младенца. Не купали младенцев. Не пускать в дом посторонних.</vt:lpstr>
      <vt:lpstr>Презентация PowerPoint</vt:lpstr>
      <vt:lpstr>Презентация PowerPoint</vt:lpstr>
      <vt:lpstr>Лето </vt:lpstr>
      <vt:lpstr>Презентация PowerPoint</vt:lpstr>
      <vt:lpstr>Презентация PowerPoint</vt:lpstr>
      <vt:lpstr>Презентация PowerPoint</vt:lpstr>
      <vt:lpstr>Презентация PowerPoint</vt:lpstr>
      <vt:lpstr>Проверь себя</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Календарные народные праздники</dc:title>
  <dc:creator>Кука</dc:creator>
  <cp:lastModifiedBy>Пользователь Windows</cp:lastModifiedBy>
  <cp:revision>42</cp:revision>
  <dcterms:created xsi:type="dcterms:W3CDTF">2019-08-29T08:10:50Z</dcterms:created>
  <dcterms:modified xsi:type="dcterms:W3CDTF">2020-07-28T05:19:30Z</dcterms:modified>
</cp:coreProperties>
</file>