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72" r:id="rId4"/>
    <p:sldId id="271" r:id="rId5"/>
    <p:sldId id="270" r:id="rId6"/>
    <p:sldId id="265" r:id="rId7"/>
    <p:sldId id="266" r:id="rId8"/>
    <p:sldId id="267" r:id="rId9"/>
    <p:sldId id="268" r:id="rId10"/>
    <p:sldId id="269" r:id="rId11"/>
    <p:sldId id="273" r:id="rId12"/>
    <p:sldId id="274" r:id="rId13"/>
    <p:sldId id="259" r:id="rId14"/>
    <p:sldId id="260" r:id="rId15"/>
    <p:sldId id="263" r:id="rId16"/>
    <p:sldId id="262" r:id="rId17"/>
    <p:sldId id="276" r:id="rId18"/>
    <p:sldId id="277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06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51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5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17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55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40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31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2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7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40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77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74DA-11F3-42FC-BD32-90B973892D3E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01EAA-B26A-40C6-8F9F-9296566E6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09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2169"/>
          <a:stretch/>
        </p:blipFill>
        <p:spPr>
          <a:xfrm>
            <a:off x="0" y="-75092"/>
            <a:ext cx="12192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12" y="-33051"/>
            <a:ext cx="8226388" cy="17001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11" y="1709110"/>
            <a:ext cx="8142305" cy="4775064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676454" y="2288679"/>
            <a:ext cx="6962661" cy="33050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7200" b="1" dirty="0" smtClean="0">
                <a:latin typeface="Comic Sans MS" panose="030F0702030302020204" pitchFamily="66" charset="0"/>
              </a:rPr>
              <a:t>Кто такой журналист? Журналистика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592" y="365125"/>
            <a:ext cx="8394853" cy="14604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Интернет-журналист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6592" y="1825624"/>
            <a:ext cx="8394853" cy="44862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Специалист широкого профиля: один человек совмещает функции самых разных журналистов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257" y="3296377"/>
            <a:ext cx="6555485" cy="30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3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592" y="365125"/>
            <a:ext cx="8394853" cy="14604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Редактор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6592" y="1825624"/>
            <a:ext cx="8394853" cy="44862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Читает </a:t>
            </a:r>
            <a:r>
              <a:rPr lang="ru-RU" dirty="0">
                <a:solidFill>
                  <a:schemeClr val="accent5"/>
                </a:solidFill>
                <a:latin typeface="Comic Sans MS" panose="030F0702030302020204" pitchFamily="66" charset="0"/>
              </a:rPr>
              <a:t>статьи, оценивает их качество, определяет, можно ли статью печатать, отдает статью на доработку или правку журналисту. Редактор не только определяет качество статьи, но и правит текст, если в этом есть необходимость.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272" y="3906069"/>
            <a:ext cx="3580482" cy="23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592" y="365125"/>
            <a:ext cx="8394853" cy="14604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Главный редактор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6592" y="1825624"/>
            <a:ext cx="8394853" cy="44862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Подписывает </a:t>
            </a:r>
            <a:r>
              <a:rPr lang="ru-RU" sz="3600" dirty="0">
                <a:solidFill>
                  <a:schemeClr val="accent5"/>
                </a:solidFill>
                <a:latin typeface="Comic Sans MS" panose="030F0702030302020204" pitchFamily="66" charset="0"/>
              </a:rPr>
              <a:t>номер в печать, на нем лежит ответственность, если информация окажется ложной или </a:t>
            </a:r>
            <a:r>
              <a:rPr lang="ru-RU" sz="36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непроверенной.</a:t>
            </a:r>
            <a:endParaRPr lang="ru-RU" sz="36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272" y="3906069"/>
            <a:ext cx="3580482" cy="23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1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7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32065" cy="16945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Немного из истории 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журналистики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225407"/>
            <a:ext cx="10359043" cy="35804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 Понятие журналистика происходит от французского слова «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journal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», что в переводе «журнал» или «дневник»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895" y="365125"/>
            <a:ext cx="1771348" cy="16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15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11006" y="1079653"/>
            <a:ext cx="5166911" cy="509731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Михаил Федорович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Романов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83007" y="1079653"/>
            <a:ext cx="4583018" cy="509731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Алексей Михайлович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Романов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469" y="2346765"/>
            <a:ext cx="2851476" cy="3690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5470" r="17874"/>
          <a:stretch/>
        </p:blipFill>
        <p:spPr>
          <a:xfrm>
            <a:off x="6731305" y="2531931"/>
            <a:ext cx="3117773" cy="35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218" name="Picture 2" descr="ÐÐ°ÑÑÐ¸Ð½ÐºÐ¸ Ð¿Ð¾ Ð·Ð°Ð¿ÑÐ¾ÑÑ Ð³Ð°Ð·ÐµÑÐ° ÐºÑÑÐ°Ð½ÑÑ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91" y="421391"/>
            <a:ext cx="5081065" cy="601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31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6685" y="336845"/>
            <a:ext cx="4043818" cy="1325563"/>
          </a:xfr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Пётр </a:t>
            </a:r>
            <a:r>
              <a:rPr lang="en-US" dirty="0" smtClean="0"/>
              <a:t>I</a:t>
            </a:r>
            <a:endParaRPr lang="ru-RU" dirty="0"/>
          </a:p>
        </p:txBody>
      </p:sp>
      <p:pic>
        <p:nvPicPr>
          <p:cNvPr id="2050" name="Picture 2" descr="https://pbs.twimg.com/media/DyjzaNcX0AAGSV8.jpg:lar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85" y="1571521"/>
            <a:ext cx="4034391" cy="49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9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7422" y="661013"/>
            <a:ext cx="6224530" cy="56516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 Первое печатное издание</a:t>
            </a:r>
          </a:p>
          <a:p>
            <a:pPr marL="0" indent="0" algn="ctr">
              <a:buNone/>
            </a:pPr>
            <a:endParaRPr lang="ru-RU" sz="48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- 16 и 17 декабря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1702 года – пробные номера «Ведомостей».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0373" y="789457"/>
            <a:ext cx="7844793" cy="52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2169"/>
          <a:stretch/>
        </p:blipFill>
        <p:spPr>
          <a:xfrm>
            <a:off x="0" y="-3305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0813" y="2247441"/>
            <a:ext cx="6962661" cy="33050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7200" b="1" dirty="0" smtClean="0">
                <a:latin typeface="Comic Sans MS" panose="030F0702030302020204" pitchFamily="66" charset="0"/>
              </a:rPr>
              <a:t>Кто такой журналист? Журналистика.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12" y="-33051"/>
            <a:ext cx="8226388" cy="17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054" y="365125"/>
            <a:ext cx="7398745" cy="1325563"/>
          </a:xfrm>
          <a:solidFill>
            <a:schemeClr val="lt1">
              <a:alpha val="7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Кто такой журналист?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055" y="1690688"/>
            <a:ext cx="7398744" cy="4826792"/>
          </a:xfr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Журналист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 — человек, литературный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работник,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который занимается сбором, созданием, редактированием, подготовкой и оформлением информации для редакции средства массовой информации</a:t>
            </a:r>
          </a:p>
        </p:txBody>
      </p:sp>
      <p:pic>
        <p:nvPicPr>
          <p:cNvPr id="11266" name="Picture 2" descr="ÐÐ°ÑÑÐ¸Ð½ÐºÐ¸ Ð¿Ð¾ Ð·Ð°Ð¿ÑÐ¾ÑÑ Ð¶ÑÑÐ½Ð°Ð»Ð¸ÑÑ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80" y="4445378"/>
            <a:ext cx="3348216" cy="23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99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2169"/>
          <a:stretch/>
        </p:blipFill>
        <p:spPr>
          <a:xfrm>
            <a:off x="0" y="-3305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3364" y="2005702"/>
            <a:ext cx="6962661" cy="3859069"/>
          </a:xfrm>
          <a:solidFill>
            <a:schemeClr val="lt1">
              <a:alpha val="5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7200" b="1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7200" b="1" dirty="0" smtClean="0">
                <a:latin typeface="Comic Sans MS" panose="030F0702030302020204" pitchFamily="66" charset="0"/>
              </a:rPr>
              <a:t>Какими качествами должен обладать журналист?</a:t>
            </a:r>
          </a:p>
          <a:p>
            <a:pPr marL="0" indent="0" algn="ctr">
              <a:buNone/>
            </a:pPr>
            <a:endParaRPr lang="ru-RU" sz="7200" b="1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7200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12" y="-33051"/>
            <a:ext cx="8226388" cy="17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5500" y="1034580"/>
            <a:ext cx="7525429" cy="4788838"/>
          </a:xfrm>
          <a:solidFill>
            <a:schemeClr val="lt1">
              <a:alpha val="6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Коммуникабельность</a:t>
            </a:r>
          </a:p>
          <a:p>
            <a:r>
              <a:rPr lang="ru-RU" sz="3600" dirty="0" smtClean="0">
                <a:latin typeface="Comic Sans MS" panose="030F0702030302020204" pitchFamily="66" charset="0"/>
              </a:rPr>
              <a:t>Любознательность</a:t>
            </a:r>
            <a:endParaRPr lang="ru-RU" sz="3600" dirty="0">
              <a:latin typeface="Comic Sans MS" panose="030F0702030302020204" pitchFamily="66" charset="0"/>
            </a:endParaRPr>
          </a:p>
          <a:p>
            <a:r>
              <a:rPr lang="ru-RU" sz="3600" dirty="0" smtClean="0">
                <a:latin typeface="Comic Sans MS" panose="030F0702030302020204" pitchFamily="66" charset="0"/>
              </a:rPr>
              <a:t>Креативность</a:t>
            </a:r>
          </a:p>
          <a:p>
            <a:r>
              <a:rPr lang="ru-RU" sz="3600" dirty="0" smtClean="0">
                <a:latin typeface="Comic Sans MS" panose="030F0702030302020204" pitchFamily="66" charset="0"/>
              </a:rPr>
              <a:t>Находчивость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>
                <a:latin typeface="Comic Sans MS" panose="030F0702030302020204" pitchFamily="66" charset="0"/>
              </a:rPr>
              <a:t>C</a:t>
            </a:r>
            <a:r>
              <a:rPr lang="ru-RU" sz="3600" dirty="0" err="1" smtClean="0">
                <a:latin typeface="Comic Sans MS" panose="030F0702030302020204" pitchFamily="66" charset="0"/>
              </a:rPr>
              <a:t>ообразительность</a:t>
            </a:r>
            <a:endParaRPr lang="ru-RU" sz="3600" dirty="0" smtClean="0">
              <a:latin typeface="Comic Sans MS" panose="030F0702030302020204" pitchFamily="66" charset="0"/>
            </a:endParaRPr>
          </a:p>
          <a:p>
            <a:r>
              <a:rPr lang="ru-RU" sz="3600" dirty="0" smtClean="0">
                <a:latin typeface="Comic Sans MS" panose="030F0702030302020204" pitchFamily="66" charset="0"/>
              </a:rPr>
              <a:t>Эрудированность</a:t>
            </a:r>
          </a:p>
          <a:p>
            <a:r>
              <a:rPr lang="ru-RU" sz="3600" dirty="0" smtClean="0">
                <a:latin typeface="Comic Sans MS" panose="030F0702030302020204" pitchFamily="66" charset="0"/>
              </a:rPr>
              <a:t>Этичность</a:t>
            </a:r>
          </a:p>
          <a:p>
            <a:r>
              <a:rPr lang="ru-RU" sz="3600" dirty="0" smtClean="0">
                <a:latin typeface="Comic Sans MS" panose="030F0702030302020204" pitchFamily="66" charset="0"/>
              </a:rPr>
              <a:t>Усидчивость</a:t>
            </a:r>
          </a:p>
        </p:txBody>
      </p:sp>
    </p:spTree>
    <p:extLst>
      <p:ext uri="{BB962C8B-B14F-4D97-AF65-F5344CB8AC3E}">
        <p14:creationId xmlns:p14="http://schemas.microsoft.com/office/powerpoint/2010/main" val="221208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054" y="365125"/>
            <a:ext cx="7398745" cy="1325563"/>
          </a:xfrm>
          <a:solidFill>
            <a:schemeClr val="lt1">
              <a:alpha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Кто такой журналист?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055" y="1690688"/>
            <a:ext cx="7398744" cy="4826792"/>
          </a:xfrm>
          <a:solidFill>
            <a:schemeClr val="lt1">
              <a:alpha val="62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ПРОФЕССИ</a:t>
            </a:r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Я</a:t>
            </a:r>
            <a:r>
              <a:rPr lang="ru-RU" sz="7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ЖУРНАЛИСТА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ÐÐ°ÑÑÐ¸Ð½ÐºÐ¸ Ð¿Ð¾ Ð·Ð°Ð¿ÑÐ¾ÑÑ Ð¶ÑÑÐ½Ð°Ð»Ð¸ÑÑ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29" y="4187789"/>
            <a:ext cx="3348216" cy="23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3653" y="649995"/>
            <a:ext cx="6601859" cy="58940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Репортер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Это специалист в сфере написания статей о событиях, в которых он принимал непосредственное участие или был их свидетелем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438" r="10039"/>
          <a:stretch/>
        </p:blipFill>
        <p:spPr>
          <a:xfrm>
            <a:off x="5593813" y="3299550"/>
            <a:ext cx="3916495" cy="30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866" y="365126"/>
            <a:ext cx="8648241" cy="9679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Комментатор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866" y="1333041"/>
            <a:ext cx="8648241" cy="552495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Обычно он выступает как закадровый голос, отражающий собственное мнение о динамике события. Чаще всего комментаторами являются представители спортивной журналистики: они детально описывают каждое действие участников какого-либо спортивного мероприятия, упоминая о личных впечатлениях и открыто выражая эмоции</a:t>
            </a:r>
          </a:p>
          <a:p>
            <a:pPr marL="0" indent="0" algn="ctr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230" y="4717227"/>
            <a:ext cx="3230723" cy="21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9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Ведущий программ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61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Одна из самых сложных специальностей, требующая выдержки и ораторского искусства. Действовать необходимо в строго оговоренных тематиках, задавая обдуманные вопросы участникам событий и руководя общей дискуссией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272" y="4001294"/>
            <a:ext cx="4107455" cy="25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8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6934" y="365125"/>
            <a:ext cx="8912647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Фотокорреспондент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6935" y="1792574"/>
            <a:ext cx="8912646" cy="47462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Если раньше фотографии просто сопровождали текст, то благодаря фотокорреспондентам изображения теперь стали самостоятельными сюжетами, требующими минимальных пояснений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515730"/>
              </p:ext>
            </p:extLst>
          </p:nvPr>
        </p:nvGraphicFramePr>
        <p:xfrm>
          <a:off x="4187121" y="3987538"/>
          <a:ext cx="4082093" cy="2551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Точечный рисунок" r:id="rId4" imgW="15239880" imgH="9524880" progId="Paint.Picture">
                  <p:embed/>
                </p:oleObj>
              </mc:Choice>
              <mc:Fallback>
                <p:oleObj name="Точечный рисунок" r:id="rId4" imgW="15239880" imgH="9524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87121" y="3987538"/>
                        <a:ext cx="4082093" cy="2551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72441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271</Words>
  <Application>Microsoft Office PowerPoint</Application>
  <PresentationFormat>Широкоэкранный</PresentationFormat>
  <Paragraphs>43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Тема Office</vt:lpstr>
      <vt:lpstr>Точечный рисунок</vt:lpstr>
      <vt:lpstr>Презентация PowerPoint</vt:lpstr>
      <vt:lpstr>Кто такой журналист? </vt:lpstr>
      <vt:lpstr>Презентация PowerPoint</vt:lpstr>
      <vt:lpstr>Презентация PowerPoint</vt:lpstr>
      <vt:lpstr>Кто такой журналист? </vt:lpstr>
      <vt:lpstr>Презентация PowerPoint</vt:lpstr>
      <vt:lpstr>Комментатор</vt:lpstr>
      <vt:lpstr>Ведущий программ</vt:lpstr>
      <vt:lpstr>Фотокорреспондент</vt:lpstr>
      <vt:lpstr>Интернет-журналист </vt:lpstr>
      <vt:lpstr>Редактор</vt:lpstr>
      <vt:lpstr>Главный редактор</vt:lpstr>
      <vt:lpstr>Немного из истории журналистики</vt:lpstr>
      <vt:lpstr>Презентация PowerPoint</vt:lpstr>
      <vt:lpstr>Презентация PowerPoint</vt:lpstr>
      <vt:lpstr>Пётр I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Media</cp:lastModifiedBy>
  <cp:revision>11</cp:revision>
  <dcterms:created xsi:type="dcterms:W3CDTF">2020-01-23T08:22:39Z</dcterms:created>
  <dcterms:modified xsi:type="dcterms:W3CDTF">2020-02-14T03:20:25Z</dcterms:modified>
</cp:coreProperties>
</file>